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5" r:id="rId3"/>
    <p:sldId id="289" r:id="rId4"/>
    <p:sldId id="266" r:id="rId5"/>
    <p:sldId id="267" r:id="rId6"/>
    <p:sldId id="268" r:id="rId7"/>
    <p:sldId id="279" r:id="rId8"/>
    <p:sldId id="280" r:id="rId9"/>
    <p:sldId id="269" r:id="rId10"/>
    <p:sldId id="270" r:id="rId11"/>
    <p:sldId id="281" r:id="rId12"/>
    <p:sldId id="290" r:id="rId13"/>
    <p:sldId id="291" r:id="rId14"/>
    <p:sldId id="259" r:id="rId15"/>
    <p:sldId id="262" r:id="rId16"/>
    <p:sldId id="263" r:id="rId17"/>
    <p:sldId id="293" r:id="rId18"/>
    <p:sldId id="292" r:id="rId19"/>
    <p:sldId id="271" r:id="rId20"/>
    <p:sldId id="264" r:id="rId21"/>
    <p:sldId id="282" r:id="rId22"/>
    <p:sldId id="287" r:id="rId23"/>
    <p:sldId id="288" r:id="rId24"/>
    <p:sldId id="273" r:id="rId25"/>
    <p:sldId id="274" r:id="rId26"/>
    <p:sldId id="275" r:id="rId27"/>
    <p:sldId id="276" r:id="rId28"/>
    <p:sldId id="277" r:id="rId29"/>
    <p:sldId id="278" r:id="rId30"/>
    <p:sldId id="283" r:id="rId31"/>
    <p:sldId id="284" r:id="rId32"/>
    <p:sldId id="285" r:id="rId33"/>
    <p:sldId id="294" r:id="rId34"/>
    <p:sldId id="295" r:id="rId35"/>
  </p:sldIdLst>
  <p:sldSz cx="12192000" cy="6858000"/>
  <p:notesSz cx="6858000" cy="9144000"/>
  <p:defaultText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EE5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6"/>
    <p:restoredTop sz="89437"/>
  </p:normalViewPr>
  <p:slideViewPr>
    <p:cSldViewPr snapToGrid="0" snapToObjects="1">
      <p:cViewPr varScale="1">
        <p:scale>
          <a:sx n="110" d="100"/>
          <a:sy n="110" d="100"/>
        </p:scale>
        <p:origin x="664"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C"/>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61086-88E7-EA43-9052-5C81DD7D51DB}" type="datetimeFigureOut">
              <a:rPr lang="en-EC" smtClean="0"/>
              <a:t>25/8/21</a:t>
            </a:fld>
            <a:endParaRPr lang="en-EC"/>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C"/>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C"/>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218955-65C1-5348-98CF-FAD4E827F82A}" type="slidenum">
              <a:rPr lang="en-EC" smtClean="0"/>
              <a:t>‹#›</a:t>
            </a:fld>
            <a:endParaRPr lang="en-EC"/>
          </a:p>
        </p:txBody>
      </p:sp>
    </p:spTree>
    <p:extLst>
      <p:ext uri="{BB962C8B-B14F-4D97-AF65-F5344CB8AC3E}">
        <p14:creationId xmlns:p14="http://schemas.microsoft.com/office/powerpoint/2010/main" val="345098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a:t>
            </a:fld>
            <a:endParaRPr lang="en-EC"/>
          </a:p>
        </p:txBody>
      </p:sp>
    </p:spTree>
    <p:extLst>
      <p:ext uri="{BB962C8B-B14F-4D97-AF65-F5344CB8AC3E}">
        <p14:creationId xmlns:p14="http://schemas.microsoft.com/office/powerpoint/2010/main" val="487269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El peso de las tareas es un factor que afecta a su tiempo de entrega? Aqui lo importante no es ver tanto la cantidad de tareas por el peso, si no, la diferneccia de porcentaje de tareas atrasadas y no atrasadas. Como podemos observar la diferecnia entre el pocertange de tareas no atrasada y las atrasadas aumenta conforme aumenta el peos de la tarea. </a:t>
            </a:r>
          </a:p>
        </p:txBody>
      </p:sp>
      <p:sp>
        <p:nvSpPr>
          <p:cNvPr id="4" name="Slide Number Placeholder 3"/>
          <p:cNvSpPr>
            <a:spLocks noGrp="1"/>
          </p:cNvSpPr>
          <p:nvPr>
            <p:ph type="sldNum" sz="quarter" idx="5"/>
          </p:nvPr>
        </p:nvSpPr>
        <p:spPr/>
        <p:txBody>
          <a:bodyPr/>
          <a:lstStyle/>
          <a:p>
            <a:fld id="{75218955-65C1-5348-98CF-FAD4E827F82A}" type="slidenum">
              <a:rPr lang="en-EC" smtClean="0"/>
              <a:t>13</a:t>
            </a:fld>
            <a:endParaRPr lang="en-EC"/>
          </a:p>
        </p:txBody>
      </p:sp>
    </p:spTree>
    <p:extLst>
      <p:ext uri="{BB962C8B-B14F-4D97-AF65-F5344CB8AC3E}">
        <p14:creationId xmlns:p14="http://schemas.microsoft.com/office/powerpoint/2010/main" val="3850222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Son las tareas con menos cantidad de entregas vecinas aquellas que llegan con mas atrassos? Definimos a una entrega como entrega vecina cuando esta tien una fehca de entrega que esta dentro de una ventdad de tiempo repsecto a una tarea pivote y tambien su ubicacion esta dentro de un perimetro con rexpecto a la entrega pivote. Entonces para ellos calculamos el tiempo que se toma desde el primer al ultimo dropoff y tambine calculamos su distancia, para savar la ventana de tiempo y perimetro.</a:t>
            </a:r>
          </a:p>
        </p:txBody>
      </p:sp>
      <p:sp>
        <p:nvSpPr>
          <p:cNvPr id="4" name="Slide Number Placeholder 3"/>
          <p:cNvSpPr>
            <a:spLocks noGrp="1"/>
          </p:cNvSpPr>
          <p:nvPr>
            <p:ph type="sldNum" sz="quarter" idx="5"/>
          </p:nvPr>
        </p:nvSpPr>
        <p:spPr/>
        <p:txBody>
          <a:bodyPr/>
          <a:lstStyle/>
          <a:p>
            <a:fld id="{75218955-65C1-5348-98CF-FAD4E827F82A}" type="slidenum">
              <a:rPr lang="en-EC" smtClean="0"/>
              <a:t>14</a:t>
            </a:fld>
            <a:endParaRPr lang="en-EC"/>
          </a:p>
        </p:txBody>
      </p:sp>
    </p:spTree>
    <p:extLst>
      <p:ext uri="{BB962C8B-B14F-4D97-AF65-F5344CB8AC3E}">
        <p14:creationId xmlns:p14="http://schemas.microsoft.com/office/powerpoint/2010/main" val="59770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Podemos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que el </a:t>
            </a:r>
            <a:r>
              <a:rPr lang="en-US" sz="1200" b="0" kern="1200" dirty="0" err="1">
                <a:solidFill>
                  <a:schemeClr val="tx1"/>
                </a:solidFill>
                <a:effectLst/>
                <a:latin typeface="+mn-lt"/>
                <a:ea typeface="+mn-ea"/>
                <a:cs typeface="+mn-cs"/>
              </a:rPr>
              <a:t>comportamiento</a:t>
            </a:r>
            <a:r>
              <a:rPr lang="en-US" sz="1200" b="0" kern="1200" dirty="0">
                <a:solidFill>
                  <a:schemeClr val="tx1"/>
                </a:solidFill>
                <a:effectLst/>
                <a:latin typeface="+mn-lt"/>
                <a:ea typeface="+mn-ea"/>
                <a:cs typeface="+mn-cs"/>
              </a:rPr>
              <a:t> del delta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durante</a:t>
            </a:r>
            <a:r>
              <a:rPr lang="en-US" sz="1200" b="0" kern="1200" dirty="0">
                <a:solidFill>
                  <a:schemeClr val="tx1"/>
                </a:solidFill>
                <a:effectLst/>
                <a:latin typeface="+mn-lt"/>
                <a:ea typeface="+mn-ea"/>
                <a:cs typeface="+mn-cs"/>
              </a:rPr>
              <a:t> el </a:t>
            </a:r>
            <a:r>
              <a:rPr lang="en-US" sz="1200" b="0" kern="1200" dirty="0" err="1">
                <a:solidFill>
                  <a:schemeClr val="tx1"/>
                </a:solidFill>
                <a:effectLst/>
                <a:latin typeface="+mn-lt"/>
                <a:ea typeface="+mn-ea"/>
                <a:cs typeface="+mn-cs"/>
              </a:rPr>
              <a:t>tiempo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mientras</a:t>
            </a:r>
            <a:r>
              <a:rPr lang="en-US" sz="1200" b="0" kern="1200" dirty="0">
                <a:solidFill>
                  <a:schemeClr val="tx1"/>
                </a:solidFill>
                <a:effectLst/>
                <a:latin typeface="+mn-lt"/>
                <a:ea typeface="+mn-ea"/>
                <a:cs typeface="+mn-cs"/>
              </a:rPr>
              <a:t> que la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cierta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sensionalidad</a:t>
            </a:r>
            <a:r>
              <a:rPr lang="en-US" sz="1200" b="0" kern="1200" dirty="0">
                <a:solidFill>
                  <a:schemeClr val="tx1"/>
                </a:solidFill>
                <a:effectLst/>
                <a:latin typeface="+mn-lt"/>
                <a:ea typeface="+mn-ea"/>
                <a:cs typeface="+mn-cs"/>
              </a:rPr>
              <a:t> con una </a:t>
            </a:r>
            <a:r>
              <a:rPr lang="en-US" sz="1200" b="0" kern="1200" dirty="0" err="1">
                <a:solidFill>
                  <a:schemeClr val="tx1"/>
                </a:solidFill>
                <a:effectLst/>
                <a:latin typeface="+mn-lt"/>
                <a:ea typeface="+mn-ea"/>
                <a:cs typeface="+mn-cs"/>
              </a:rPr>
              <a:t>tendencia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decrecer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semanas</a:t>
            </a:r>
            <a:r>
              <a:rPr lang="en-US" sz="1200" b="0" kern="1200" dirty="0">
                <a:solidFill>
                  <a:schemeClr val="tx1"/>
                </a:solidFill>
                <a:effectLst/>
                <a:latin typeface="+mn-lt"/>
                <a:ea typeface="+mn-ea"/>
                <a:cs typeface="+mn-cs"/>
              </a:rPr>
              <a:t> 24 (8 - 14 Junio), 28 (13 - 19 Julio) y 33 (10 - 16 Agosto) de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2020. </a:t>
            </a:r>
            <a:r>
              <a:rPr lang="en-US" sz="1200" b="1" kern="1200" dirty="0" err="1">
                <a:solidFill>
                  <a:schemeClr val="tx1"/>
                </a:solidFill>
                <a:effectLst/>
                <a:latin typeface="+mn-lt"/>
                <a:ea typeface="+mn-ea"/>
                <a:cs typeface="+mn-cs"/>
              </a:rPr>
              <a:t>Aparentemente</a:t>
            </a:r>
            <a:r>
              <a:rPr lang="en-US" sz="1200" b="1" kern="1200" dirty="0">
                <a:solidFill>
                  <a:schemeClr val="tx1"/>
                </a:solidFill>
                <a:effectLst/>
                <a:latin typeface="+mn-lt"/>
                <a:ea typeface="+mn-ea"/>
                <a:cs typeface="+mn-cs"/>
              </a:rPr>
              <a:t> se </a:t>
            </a:r>
            <a:r>
              <a:rPr lang="en-US" sz="1200" b="1" kern="1200" dirty="0" err="1">
                <a:solidFill>
                  <a:schemeClr val="tx1"/>
                </a:solidFill>
                <a:effectLst/>
                <a:latin typeface="+mn-lt"/>
                <a:ea typeface="+mn-ea"/>
                <a:cs typeface="+mn-cs"/>
              </a:rPr>
              <a:t>registran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atrasos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tareas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principalmente</a:t>
            </a:r>
            <a:r>
              <a:rPr lang="en-US" sz="1200" b="1" kern="1200" dirty="0">
                <a:solidFill>
                  <a:schemeClr val="tx1"/>
                </a:solidFill>
                <a:effectLst/>
                <a:latin typeface="+mn-lt"/>
                <a:ea typeface="+mn-ea"/>
                <a:cs typeface="+mn-cs"/>
              </a:rPr>
              <a:t> a </a:t>
            </a:r>
            <a:r>
              <a:rPr lang="en-US" sz="1200" b="1" kern="1200" dirty="0" err="1">
                <a:solidFill>
                  <a:schemeClr val="tx1"/>
                </a:solidFill>
                <a:effectLst/>
                <a:latin typeface="+mn-lt"/>
                <a:ea typeface="+mn-ea"/>
                <a:cs typeface="+mn-cs"/>
              </a:rPr>
              <a:t>mitad</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mes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16</a:t>
            </a:fld>
            <a:endParaRPr lang="en-EC"/>
          </a:p>
        </p:txBody>
      </p:sp>
    </p:spTree>
    <p:extLst>
      <p:ext uri="{BB962C8B-B14F-4D97-AF65-F5344CB8AC3E}">
        <p14:creationId xmlns:p14="http://schemas.microsoft.com/office/powerpoint/2010/main" val="84838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17</a:t>
            </a:fld>
            <a:endParaRPr lang="en-EC"/>
          </a:p>
        </p:txBody>
      </p:sp>
    </p:spTree>
    <p:extLst>
      <p:ext uri="{BB962C8B-B14F-4D97-AF65-F5344CB8AC3E}">
        <p14:creationId xmlns:p14="http://schemas.microsoft.com/office/powerpoint/2010/main" val="4123197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Como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observar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graficas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el lunes hasta el </a:t>
            </a:r>
            <a:r>
              <a:rPr lang="en-US" sz="1200" b="0" kern="1200" dirty="0" err="1">
                <a:solidFill>
                  <a:schemeClr val="tx1"/>
                </a:solidFill>
                <a:effectLst/>
                <a:latin typeface="+mn-lt"/>
                <a:ea typeface="+mn-ea"/>
                <a:cs typeface="+mn-cs"/>
              </a:rPr>
              <a:t>sabado</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presenta</a:t>
            </a:r>
            <a:r>
              <a:rPr lang="en-US" sz="1200" b="0" kern="1200" dirty="0">
                <a:solidFill>
                  <a:schemeClr val="tx1"/>
                </a:solidFill>
                <a:effectLst/>
                <a:latin typeface="+mn-lt"/>
                <a:ea typeface="+mn-ea"/>
                <a:cs typeface="+mn-cs"/>
              </a:rPr>
              <a:t> una gran </a:t>
            </a:r>
            <a:r>
              <a:rPr lang="en-US" sz="1200" b="0" kern="1200" dirty="0" err="1">
                <a:solidFill>
                  <a:schemeClr val="tx1"/>
                </a:solidFill>
                <a:effectLst/>
                <a:latin typeface="+mn-lt"/>
                <a:ea typeface="+mn-ea"/>
                <a:cs typeface="+mn-cs"/>
              </a:rPr>
              <a:t>cantidad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los Lunes, Viernes y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dias</a:t>
            </a:r>
            <a:r>
              <a:rPr lang="en-US" sz="1200" b="0" kern="1200" dirty="0">
                <a:solidFill>
                  <a:schemeClr val="tx1"/>
                </a:solidFill>
                <a:effectLst/>
                <a:latin typeface="+mn-lt"/>
                <a:ea typeface="+mn-ea"/>
                <a:cs typeface="+mn-cs"/>
              </a:rPr>
              <a:t> con mayor </a:t>
            </a:r>
            <a:r>
              <a:rPr lang="en-US" sz="1200" b="0" kern="1200" dirty="0" err="1">
                <a:solidFill>
                  <a:schemeClr val="tx1"/>
                </a:solidFill>
                <a:effectLst/>
                <a:latin typeface="+mn-lt"/>
                <a:ea typeface="+mn-ea"/>
                <a:cs typeface="+mn-cs"/>
              </a:rPr>
              <a:t>porcentaje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entregas</a:t>
            </a:r>
            <a:r>
              <a:rPr lang="en-US" sz="1200" b="0" kern="1200" dirty="0">
                <a:solidFill>
                  <a:schemeClr val="tx1"/>
                </a:solidFill>
                <a:effectLst/>
                <a:latin typeface="+mn-lt"/>
                <a:ea typeface="+mn-ea"/>
                <a:cs typeface="+mn-cs"/>
              </a:rPr>
              <a:t> con delta. </a:t>
            </a:r>
            <a:r>
              <a:rPr lang="en-US" sz="1200" b="0" kern="1200" dirty="0" err="1">
                <a:solidFill>
                  <a:schemeClr val="tx1"/>
                </a:solidFill>
                <a:effectLst/>
                <a:latin typeface="+mn-lt"/>
                <a:ea typeface="+mn-ea"/>
                <a:cs typeface="+mn-cs"/>
              </a:rPr>
              <a:t>Adicionalmente</a:t>
            </a:r>
            <a:r>
              <a:rPr lang="en-US" sz="1200" b="0" kern="1200" dirty="0">
                <a:solidFill>
                  <a:schemeClr val="tx1"/>
                </a:solidFill>
                <a:effectLst/>
                <a:latin typeface="+mn-lt"/>
                <a:ea typeface="+mn-ea"/>
                <a:cs typeface="+mn-cs"/>
              </a:rPr>
              <a:t>, de Lunes a </a:t>
            </a:r>
            <a:r>
              <a:rPr lang="en-US" sz="1200" b="0" kern="1200" dirty="0" err="1">
                <a:solidFill>
                  <a:schemeClr val="tx1"/>
                </a:solidFill>
                <a:effectLst/>
                <a:latin typeface="+mn-lt"/>
                <a:ea typeface="+mn-ea"/>
                <a:cs typeface="+mn-cs"/>
              </a:rPr>
              <a:t>Sabados</a:t>
            </a:r>
            <a:r>
              <a:rPr lang="en-US" sz="1200" b="0" kern="1200" dirty="0">
                <a:solidFill>
                  <a:schemeClr val="tx1"/>
                </a:solidFill>
                <a:effectLst/>
                <a:latin typeface="+mn-lt"/>
                <a:ea typeface="+mn-ea"/>
                <a:cs typeface="+mn-cs"/>
              </a:rPr>
              <a:t> el delta de los deliveries es </a:t>
            </a:r>
            <a:r>
              <a:rPr lang="en-US" sz="1200" b="0" kern="1200" dirty="0" err="1">
                <a:solidFill>
                  <a:schemeClr val="tx1"/>
                </a:solidFill>
                <a:effectLst/>
                <a:latin typeface="+mn-lt"/>
                <a:ea typeface="+mn-ea"/>
                <a:cs typeface="+mn-cs"/>
              </a:rPr>
              <a:t>basntante</a:t>
            </a:r>
            <a:r>
              <a:rPr lang="en-US" sz="1200" b="0" kern="1200" dirty="0">
                <a:solidFill>
                  <a:schemeClr val="tx1"/>
                </a:solidFill>
                <a:effectLst/>
                <a:latin typeface="+mn-lt"/>
                <a:ea typeface="+mn-ea"/>
                <a:cs typeface="+mn-cs"/>
              </a:rPr>
              <a:t> similar, </a:t>
            </a:r>
            <a:r>
              <a:rPr lang="en-US" sz="1200" b="0" kern="1200" dirty="0" err="1">
                <a:solidFill>
                  <a:schemeClr val="tx1"/>
                </a:solidFill>
                <a:effectLst/>
                <a:latin typeface="+mn-lt"/>
                <a:ea typeface="+mn-ea"/>
                <a:cs typeface="+mn-cs"/>
              </a:rPr>
              <a:t>siendo</a:t>
            </a:r>
            <a:r>
              <a:rPr lang="en-US" sz="1200" b="0" kern="1200" dirty="0">
                <a:solidFill>
                  <a:schemeClr val="tx1"/>
                </a:solidFill>
                <a:effectLst/>
                <a:latin typeface="+mn-lt"/>
                <a:ea typeface="+mn-ea"/>
                <a:cs typeface="+mn-cs"/>
              </a:rPr>
              <a:t> el Sabado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a:t>
            </a:r>
            <a:r>
              <a:rPr lang="en-US" sz="1200" b="0" kern="1200" dirty="0">
                <a:solidFill>
                  <a:schemeClr val="tx1"/>
                </a:solidFill>
                <a:effectLst/>
                <a:latin typeface="+mn-lt"/>
                <a:ea typeface="+mn-ea"/>
                <a:cs typeface="+mn-cs"/>
              </a:rPr>
              <a:t> un </a:t>
            </a:r>
            <a:r>
              <a:rPr lang="en-US" sz="1200" b="0" kern="1200" dirty="0" err="1">
                <a:solidFill>
                  <a:schemeClr val="tx1"/>
                </a:solidFill>
                <a:effectLst/>
                <a:latin typeface="+mn-lt"/>
                <a:ea typeface="+mn-ea"/>
                <a:cs typeface="+mn-cs"/>
              </a:rPr>
              <a:t>aumento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 y el Domingo el </a:t>
            </a:r>
            <a:r>
              <a:rPr lang="en-US" sz="1200" b="0" kern="1200" dirty="0" err="1">
                <a:solidFill>
                  <a:schemeClr val="tx1"/>
                </a:solidFill>
                <a:effectLst/>
                <a:latin typeface="+mn-lt"/>
                <a:ea typeface="+mn-ea"/>
                <a:cs typeface="+mn-cs"/>
              </a:rPr>
              <a:t>dia</a:t>
            </a:r>
            <a:r>
              <a:rPr lang="en-US" sz="1200" b="0" kern="1200" dirty="0">
                <a:solidFill>
                  <a:schemeClr val="tx1"/>
                </a:solidFill>
                <a:effectLst/>
                <a:latin typeface="+mn-lt"/>
                <a:ea typeface="+mn-ea"/>
                <a:cs typeface="+mn-cs"/>
              </a:rPr>
              <a:t> que se </a:t>
            </a:r>
            <a:r>
              <a:rPr lang="en-US" sz="1200" b="0" kern="1200" dirty="0" err="1">
                <a:solidFill>
                  <a:schemeClr val="tx1"/>
                </a:solidFill>
                <a:effectLst/>
                <a:latin typeface="+mn-lt"/>
                <a:ea typeface="+mn-ea"/>
                <a:cs typeface="+mn-cs"/>
              </a:rPr>
              <a:t>registran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retrasos</a:t>
            </a:r>
            <a:r>
              <a:rPr lang="en-US" sz="1200" b="0" kern="1200" dirty="0">
                <a:solidFill>
                  <a:schemeClr val="tx1"/>
                </a:solidFill>
                <a:effectLst/>
                <a:latin typeface="+mn-lt"/>
                <a:ea typeface="+mn-ea"/>
                <a:cs typeface="+mn-cs"/>
              </a:rPr>
              <a:t>.</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18</a:t>
            </a:fld>
            <a:endParaRPr lang="en-EC"/>
          </a:p>
        </p:txBody>
      </p:sp>
    </p:spTree>
    <p:extLst>
      <p:ext uri="{BB962C8B-B14F-4D97-AF65-F5344CB8AC3E}">
        <p14:creationId xmlns:p14="http://schemas.microsoft.com/office/powerpoint/2010/main" val="163001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Small tiene pocas pero muy atrasadas, X small mas espasidad y menos atrasadas, Medium tiene muchas mas tareas y en general el retraso de sus tareas es muy poco pero igual siguen siendo atrasadas. Larga tiene pocas tareas y muy atrasadas. Ademas podemos ver que en exista un cierta region donde los puntos son mas grandes para todos los plots, esta region correpsonde a una zona residencian de Stg de Chile, ahi se ecnuentra siemrpe una alta concentracion de entregas.</a:t>
            </a:r>
          </a:p>
        </p:txBody>
      </p:sp>
      <p:sp>
        <p:nvSpPr>
          <p:cNvPr id="4" name="Slide Number Placeholder 3"/>
          <p:cNvSpPr>
            <a:spLocks noGrp="1"/>
          </p:cNvSpPr>
          <p:nvPr>
            <p:ph type="sldNum" sz="quarter" idx="5"/>
          </p:nvPr>
        </p:nvSpPr>
        <p:spPr/>
        <p:txBody>
          <a:bodyPr/>
          <a:lstStyle/>
          <a:p>
            <a:fld id="{75218955-65C1-5348-98CF-FAD4E827F82A}" type="slidenum">
              <a:rPr lang="en-EC" smtClean="0"/>
              <a:t>19</a:t>
            </a:fld>
            <a:endParaRPr lang="en-EC"/>
          </a:p>
        </p:txBody>
      </p:sp>
    </p:spTree>
    <p:extLst>
      <p:ext uri="{BB962C8B-B14F-4D97-AF65-F5344CB8AC3E}">
        <p14:creationId xmlns:p14="http://schemas.microsoft.com/office/powerpoint/2010/main" val="176181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30</a:t>
            </a:fld>
            <a:endParaRPr lang="en-EC"/>
          </a:p>
        </p:txBody>
      </p:sp>
    </p:spTree>
    <p:extLst>
      <p:ext uri="{BB962C8B-B14F-4D97-AF65-F5344CB8AC3E}">
        <p14:creationId xmlns:p14="http://schemas.microsoft.com/office/powerpoint/2010/main" val="391335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2</a:t>
            </a:fld>
            <a:endParaRPr lang="en-EC"/>
          </a:p>
        </p:txBody>
      </p:sp>
    </p:spTree>
    <p:extLst>
      <p:ext uri="{BB962C8B-B14F-4D97-AF65-F5344CB8AC3E}">
        <p14:creationId xmlns:p14="http://schemas.microsoft.com/office/powerpoint/2010/main" val="19589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Describo el data set</a:t>
            </a:r>
          </a:p>
        </p:txBody>
      </p:sp>
      <p:sp>
        <p:nvSpPr>
          <p:cNvPr id="4" name="Slide Number Placeholder 3"/>
          <p:cNvSpPr>
            <a:spLocks noGrp="1"/>
          </p:cNvSpPr>
          <p:nvPr>
            <p:ph type="sldNum" sz="quarter" idx="5"/>
          </p:nvPr>
        </p:nvSpPr>
        <p:spPr/>
        <p:txBody>
          <a:bodyPr/>
          <a:lstStyle/>
          <a:p>
            <a:fld id="{75218955-65C1-5348-98CF-FAD4E827F82A}" type="slidenum">
              <a:rPr lang="en-EC" smtClean="0"/>
              <a:t>3</a:t>
            </a:fld>
            <a:endParaRPr lang="en-EC"/>
          </a:p>
        </p:txBody>
      </p:sp>
    </p:spTree>
    <p:extLst>
      <p:ext uri="{BB962C8B-B14F-4D97-AF65-F5344CB8AC3E}">
        <p14:creationId xmlns:p14="http://schemas.microsoft.com/office/powerpoint/2010/main" val="80130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Mayor porcentaje de tareas Medium y X Small</a:t>
            </a:r>
          </a:p>
        </p:txBody>
      </p:sp>
      <p:sp>
        <p:nvSpPr>
          <p:cNvPr id="4" name="Slide Number Placeholder 3"/>
          <p:cNvSpPr>
            <a:spLocks noGrp="1"/>
          </p:cNvSpPr>
          <p:nvPr>
            <p:ph type="sldNum" sz="quarter" idx="5"/>
          </p:nvPr>
        </p:nvSpPr>
        <p:spPr/>
        <p:txBody>
          <a:bodyPr/>
          <a:lstStyle/>
          <a:p>
            <a:fld id="{75218955-65C1-5348-98CF-FAD4E827F82A}" type="slidenum">
              <a:rPr lang="en-EC" smtClean="0"/>
              <a:t>4</a:t>
            </a:fld>
            <a:endParaRPr lang="en-EC"/>
          </a:p>
        </p:txBody>
      </p:sp>
    </p:spTree>
    <p:extLst>
      <p:ext uri="{BB962C8B-B14F-4D97-AF65-F5344CB8AC3E}">
        <p14:creationId xmlns:p14="http://schemas.microsoft.com/office/powerpoint/2010/main" val="350213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Las distnacias de tareas por su tipo de tamaño, Small mas cortas y Medium mas largas, el resto muy similar</a:t>
            </a:r>
          </a:p>
        </p:txBody>
      </p:sp>
      <p:sp>
        <p:nvSpPr>
          <p:cNvPr id="4" name="Slide Number Placeholder 3"/>
          <p:cNvSpPr>
            <a:spLocks noGrp="1"/>
          </p:cNvSpPr>
          <p:nvPr>
            <p:ph type="sldNum" sz="quarter" idx="5"/>
          </p:nvPr>
        </p:nvSpPr>
        <p:spPr/>
        <p:txBody>
          <a:bodyPr/>
          <a:lstStyle/>
          <a:p>
            <a:fld id="{75218955-65C1-5348-98CF-FAD4E827F82A}" type="slidenum">
              <a:rPr lang="en-EC" smtClean="0"/>
              <a:t>5</a:t>
            </a:fld>
            <a:endParaRPr lang="en-EC"/>
          </a:p>
        </p:txBody>
      </p:sp>
    </p:spTree>
    <p:extLst>
      <p:ext uri="{BB962C8B-B14F-4D97-AF65-F5344CB8AC3E}">
        <p14:creationId xmlns:p14="http://schemas.microsoft.com/office/powerpoint/2010/main" val="246902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En este FaceGrid ponemos obsrvar como es la relacion del cost vs la distancia segun el tipo de tarea y su tamaño, X Small y Small son las que presentan una correlacion debil positiva.</a:t>
            </a:r>
          </a:p>
        </p:txBody>
      </p:sp>
      <p:sp>
        <p:nvSpPr>
          <p:cNvPr id="4" name="Slide Number Placeholder 3"/>
          <p:cNvSpPr>
            <a:spLocks noGrp="1"/>
          </p:cNvSpPr>
          <p:nvPr>
            <p:ph type="sldNum" sz="quarter" idx="5"/>
          </p:nvPr>
        </p:nvSpPr>
        <p:spPr/>
        <p:txBody>
          <a:bodyPr/>
          <a:lstStyle/>
          <a:p>
            <a:fld id="{75218955-65C1-5348-98CF-FAD4E827F82A}" type="slidenum">
              <a:rPr lang="en-EC" smtClean="0"/>
              <a:t>9</a:t>
            </a:fld>
            <a:endParaRPr lang="en-EC"/>
          </a:p>
        </p:txBody>
      </p:sp>
    </p:spTree>
    <p:extLst>
      <p:ext uri="{BB962C8B-B14F-4D97-AF65-F5344CB8AC3E}">
        <p14:creationId xmlns:p14="http://schemas.microsoft.com/office/powerpoint/2010/main" val="327543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C" dirty="0"/>
              <a:t>Aqui la podemos ver de manera cuantitativa</a:t>
            </a:r>
          </a:p>
        </p:txBody>
      </p:sp>
      <p:sp>
        <p:nvSpPr>
          <p:cNvPr id="4" name="Slide Number Placeholder 3"/>
          <p:cNvSpPr>
            <a:spLocks noGrp="1"/>
          </p:cNvSpPr>
          <p:nvPr>
            <p:ph type="sldNum" sz="quarter" idx="5"/>
          </p:nvPr>
        </p:nvSpPr>
        <p:spPr/>
        <p:txBody>
          <a:bodyPr/>
          <a:lstStyle/>
          <a:p>
            <a:fld id="{75218955-65C1-5348-98CF-FAD4E827F82A}" type="slidenum">
              <a:rPr lang="en-EC" smtClean="0"/>
              <a:t>10</a:t>
            </a:fld>
            <a:endParaRPr lang="en-EC"/>
          </a:p>
        </p:txBody>
      </p:sp>
    </p:spTree>
    <p:extLst>
      <p:ext uri="{BB962C8B-B14F-4D97-AF65-F5344CB8AC3E}">
        <p14:creationId xmlns:p14="http://schemas.microsoft.com/office/powerpoint/2010/main" val="378696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a:p>
            <a:endParaRPr lang="en-EC" dirty="0"/>
          </a:p>
        </p:txBody>
      </p:sp>
      <p:sp>
        <p:nvSpPr>
          <p:cNvPr id="4" name="Slide Number Placeholder 3"/>
          <p:cNvSpPr>
            <a:spLocks noGrp="1"/>
          </p:cNvSpPr>
          <p:nvPr>
            <p:ph type="sldNum" sz="quarter" idx="5"/>
          </p:nvPr>
        </p:nvSpPr>
        <p:spPr/>
        <p:txBody>
          <a:bodyPr/>
          <a:lstStyle/>
          <a:p>
            <a:fld id="{75218955-65C1-5348-98CF-FAD4E827F82A}" type="slidenum">
              <a:rPr lang="en-EC" smtClean="0"/>
              <a:t>11</a:t>
            </a:fld>
            <a:endParaRPr lang="en-EC"/>
          </a:p>
        </p:txBody>
      </p:sp>
    </p:spTree>
    <p:extLst>
      <p:ext uri="{BB962C8B-B14F-4D97-AF65-F5344CB8AC3E}">
        <p14:creationId xmlns:p14="http://schemas.microsoft.com/office/powerpoint/2010/main" val="99744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C" dirty="0"/>
              <a:t>Explicar que significa NEGATIVO y POSITIVO</a:t>
            </a:r>
          </a:p>
        </p:txBody>
      </p:sp>
      <p:sp>
        <p:nvSpPr>
          <p:cNvPr id="4" name="Slide Number Placeholder 3"/>
          <p:cNvSpPr>
            <a:spLocks noGrp="1"/>
          </p:cNvSpPr>
          <p:nvPr>
            <p:ph type="sldNum" sz="quarter" idx="5"/>
          </p:nvPr>
        </p:nvSpPr>
        <p:spPr/>
        <p:txBody>
          <a:bodyPr/>
          <a:lstStyle/>
          <a:p>
            <a:fld id="{75218955-65C1-5348-98CF-FAD4E827F82A}" type="slidenum">
              <a:rPr lang="en-EC" smtClean="0"/>
              <a:t>12</a:t>
            </a:fld>
            <a:endParaRPr lang="en-EC"/>
          </a:p>
        </p:txBody>
      </p:sp>
    </p:spTree>
    <p:extLst>
      <p:ext uri="{BB962C8B-B14F-4D97-AF65-F5344CB8AC3E}">
        <p14:creationId xmlns:p14="http://schemas.microsoft.com/office/powerpoint/2010/main" val="198785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25C-3B7A-B44B-A94C-1D867428B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C"/>
          </a:p>
        </p:txBody>
      </p:sp>
      <p:sp>
        <p:nvSpPr>
          <p:cNvPr id="3" name="Subtitle 2">
            <a:extLst>
              <a:ext uri="{FF2B5EF4-FFF2-40B4-BE49-F238E27FC236}">
                <a16:creationId xmlns:a16="http://schemas.microsoft.com/office/drawing/2014/main" id="{C37F42AB-7998-EF47-9AB1-ABA8582F50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C"/>
          </a:p>
        </p:txBody>
      </p:sp>
      <p:sp>
        <p:nvSpPr>
          <p:cNvPr id="4" name="Date Placeholder 3">
            <a:extLst>
              <a:ext uri="{FF2B5EF4-FFF2-40B4-BE49-F238E27FC236}">
                <a16:creationId xmlns:a16="http://schemas.microsoft.com/office/drawing/2014/main" id="{83D2CA46-67ED-494C-98CC-577D732E7849}"/>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48FD205C-09A2-CB44-A628-B5D4F301D6D5}"/>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24B5E602-7968-3043-9CCD-984BEE25992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80557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CEBC-EDF5-3543-B31B-7FEE31460C05}"/>
              </a:ext>
            </a:extLst>
          </p:cNvPr>
          <p:cNvSpPr>
            <a:spLocks noGrp="1"/>
          </p:cNvSpPr>
          <p:nvPr>
            <p:ph type="title"/>
          </p:nvPr>
        </p:nvSpPr>
        <p:spPr/>
        <p:txBody>
          <a:bodyPr/>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ADEB90DC-A687-B046-8F60-F7BF97CA46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FC919A8F-49C3-6548-A66A-22E2AB6E952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B81C5752-CF34-AF4A-82A5-DB2BF7DABE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C0D8614-EC32-CB46-84CD-89F3658192FB}"/>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96452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57838-A906-3048-8670-3068B46EB5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C"/>
          </a:p>
        </p:txBody>
      </p:sp>
      <p:sp>
        <p:nvSpPr>
          <p:cNvPr id="3" name="Vertical Text Placeholder 2">
            <a:extLst>
              <a:ext uri="{FF2B5EF4-FFF2-40B4-BE49-F238E27FC236}">
                <a16:creationId xmlns:a16="http://schemas.microsoft.com/office/drawing/2014/main" id="{9846A89A-84BE-0049-87B9-545E473F7C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Date Placeholder 3">
            <a:extLst>
              <a:ext uri="{FF2B5EF4-FFF2-40B4-BE49-F238E27FC236}">
                <a16:creationId xmlns:a16="http://schemas.microsoft.com/office/drawing/2014/main" id="{E61B8039-AA65-C545-B2A7-16157ECD8B59}"/>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0AC40A07-199E-8942-A85C-842F0DB3D410}"/>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B5566BB6-8F63-A946-B27F-1E0181FC9A5A}"/>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47218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7165-EA37-CE48-AA94-F43274BEBF2B}"/>
              </a:ext>
            </a:extLst>
          </p:cNvPr>
          <p:cNvSpPr>
            <a:spLocks noGrp="1"/>
          </p:cNvSpPr>
          <p:nvPr>
            <p:ph type="title"/>
          </p:nvPr>
        </p:nvSpPr>
        <p:spPr>
          <a:xfrm>
            <a:off x="838200" y="136525"/>
            <a:ext cx="10515600" cy="1133475"/>
          </a:xfrm>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A746BB30-BB45-AE4B-ADBF-7C118722F87B}"/>
              </a:ext>
            </a:extLst>
          </p:cNvPr>
          <p:cNvSpPr>
            <a:spLocks noGrp="1"/>
          </p:cNvSpPr>
          <p:nvPr>
            <p:ph idx="1"/>
          </p:nvPr>
        </p:nvSpPr>
        <p:spPr>
          <a:xfrm>
            <a:off x="838200" y="1483360"/>
            <a:ext cx="10515600" cy="4693603"/>
          </a:xfrm>
        </p:spPr>
        <p:txBody>
          <a:bodyPr/>
          <a:lstStyle>
            <a:lvl1pPr>
              <a:defRPr sz="22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035D07F8-1333-7F4E-A5F7-D9AD2583783F}"/>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65FEF2DF-338A-B54E-BE0C-47DF2D5BB0BE}"/>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17E243D1-A5FE-794F-BF37-F4E9C96EA0AC}"/>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97061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35649-1B12-0042-9CBF-766F1CC23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C"/>
          </a:p>
        </p:txBody>
      </p:sp>
      <p:sp>
        <p:nvSpPr>
          <p:cNvPr id="3" name="Text Placeholder 2">
            <a:extLst>
              <a:ext uri="{FF2B5EF4-FFF2-40B4-BE49-F238E27FC236}">
                <a16:creationId xmlns:a16="http://schemas.microsoft.com/office/drawing/2014/main" id="{4787C9C7-DE25-B445-B073-A82E2D59B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01F363-5C7E-B049-869A-A91207778B5E}"/>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6E4EEFB5-3E5D-544F-81D8-6114D4CA4F76}"/>
              </a:ext>
            </a:extLst>
          </p:cNvPr>
          <p:cNvSpPr>
            <a:spLocks noGrp="1"/>
          </p:cNvSpPr>
          <p:nvPr>
            <p:ph type="ftr" sz="quarter" idx="11"/>
          </p:nvPr>
        </p:nvSpPr>
        <p:spPr/>
        <p:txBody>
          <a:bodyPr/>
          <a:lstStyle/>
          <a:p>
            <a:endParaRPr lang="en-EC"/>
          </a:p>
        </p:txBody>
      </p:sp>
      <p:sp>
        <p:nvSpPr>
          <p:cNvPr id="6" name="Slide Number Placeholder 5">
            <a:extLst>
              <a:ext uri="{FF2B5EF4-FFF2-40B4-BE49-F238E27FC236}">
                <a16:creationId xmlns:a16="http://schemas.microsoft.com/office/drawing/2014/main" id="{7D0B8F4D-52E2-D146-8687-4058811C52FD}"/>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92352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4A07-EAF3-0D4F-88B8-AC061D1E1841}"/>
              </a:ext>
            </a:extLst>
          </p:cNvPr>
          <p:cNvSpPr>
            <a:spLocks noGrp="1"/>
          </p:cNvSpPr>
          <p:nvPr>
            <p:ph type="title"/>
          </p:nvPr>
        </p:nvSpPr>
        <p:spPr/>
        <p:txBody>
          <a:bodyPr/>
          <a:lstStyle/>
          <a:p>
            <a:r>
              <a:rPr lang="en-US"/>
              <a:t>Click to edit Master title style</a:t>
            </a:r>
            <a:endParaRPr lang="en-EC"/>
          </a:p>
        </p:txBody>
      </p:sp>
      <p:sp>
        <p:nvSpPr>
          <p:cNvPr id="3" name="Content Placeholder 2">
            <a:extLst>
              <a:ext uri="{FF2B5EF4-FFF2-40B4-BE49-F238E27FC236}">
                <a16:creationId xmlns:a16="http://schemas.microsoft.com/office/drawing/2014/main" id="{9648650D-1B87-2549-AD9A-38825F1DCB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Content Placeholder 3">
            <a:extLst>
              <a:ext uri="{FF2B5EF4-FFF2-40B4-BE49-F238E27FC236}">
                <a16:creationId xmlns:a16="http://schemas.microsoft.com/office/drawing/2014/main" id="{1C564945-25EB-7D49-8FE0-63248C41F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Date Placeholder 4">
            <a:extLst>
              <a:ext uri="{FF2B5EF4-FFF2-40B4-BE49-F238E27FC236}">
                <a16:creationId xmlns:a16="http://schemas.microsoft.com/office/drawing/2014/main" id="{A997493A-EFAE-394F-B0D9-00A00939F81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A4906856-7F81-8547-9C15-4EC1A2E69B9F}"/>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C68730A5-21A1-3942-9525-DAB713A68D86}"/>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841067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7BD0-F826-9D47-A66F-BDED9E5F1699}"/>
              </a:ext>
            </a:extLst>
          </p:cNvPr>
          <p:cNvSpPr>
            <a:spLocks noGrp="1"/>
          </p:cNvSpPr>
          <p:nvPr>
            <p:ph type="title"/>
          </p:nvPr>
        </p:nvSpPr>
        <p:spPr>
          <a:xfrm>
            <a:off x="839788" y="365125"/>
            <a:ext cx="10515600" cy="1325563"/>
          </a:xfrm>
        </p:spPr>
        <p:txBody>
          <a:bodyPr/>
          <a:lstStyle/>
          <a:p>
            <a:r>
              <a:rPr lang="en-US"/>
              <a:t>Click to edit Master title style</a:t>
            </a:r>
            <a:endParaRPr lang="en-EC"/>
          </a:p>
        </p:txBody>
      </p:sp>
      <p:sp>
        <p:nvSpPr>
          <p:cNvPr id="3" name="Text Placeholder 2">
            <a:extLst>
              <a:ext uri="{FF2B5EF4-FFF2-40B4-BE49-F238E27FC236}">
                <a16:creationId xmlns:a16="http://schemas.microsoft.com/office/drawing/2014/main" id="{E0F0493A-32A9-B542-A7B4-2857667D17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25E22D-07DC-E24C-A4B2-805373A2AE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5" name="Text Placeholder 4">
            <a:extLst>
              <a:ext uri="{FF2B5EF4-FFF2-40B4-BE49-F238E27FC236}">
                <a16:creationId xmlns:a16="http://schemas.microsoft.com/office/drawing/2014/main" id="{4D246FD6-1BA3-FA43-B755-C1A021F1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CD10A9-41EA-4045-85D6-2B712D33E8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7" name="Date Placeholder 6">
            <a:extLst>
              <a:ext uri="{FF2B5EF4-FFF2-40B4-BE49-F238E27FC236}">
                <a16:creationId xmlns:a16="http://schemas.microsoft.com/office/drawing/2014/main" id="{FAEF3DA2-3A11-2F4E-922D-18E3ED379D22}"/>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8" name="Footer Placeholder 7">
            <a:extLst>
              <a:ext uri="{FF2B5EF4-FFF2-40B4-BE49-F238E27FC236}">
                <a16:creationId xmlns:a16="http://schemas.microsoft.com/office/drawing/2014/main" id="{60C7341F-845B-E644-A8CA-7EFD533079D5}"/>
              </a:ext>
            </a:extLst>
          </p:cNvPr>
          <p:cNvSpPr>
            <a:spLocks noGrp="1"/>
          </p:cNvSpPr>
          <p:nvPr>
            <p:ph type="ftr" sz="quarter" idx="11"/>
          </p:nvPr>
        </p:nvSpPr>
        <p:spPr/>
        <p:txBody>
          <a:bodyPr/>
          <a:lstStyle/>
          <a:p>
            <a:endParaRPr lang="en-EC"/>
          </a:p>
        </p:txBody>
      </p:sp>
      <p:sp>
        <p:nvSpPr>
          <p:cNvPr id="9" name="Slide Number Placeholder 8">
            <a:extLst>
              <a:ext uri="{FF2B5EF4-FFF2-40B4-BE49-F238E27FC236}">
                <a16:creationId xmlns:a16="http://schemas.microsoft.com/office/drawing/2014/main" id="{522CD264-EEF9-9042-9600-4CE3B519F37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1755158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5DA8-ACC2-E94B-9850-BDC757E43C50}"/>
              </a:ext>
            </a:extLst>
          </p:cNvPr>
          <p:cNvSpPr>
            <a:spLocks noGrp="1"/>
          </p:cNvSpPr>
          <p:nvPr>
            <p:ph type="title"/>
          </p:nvPr>
        </p:nvSpPr>
        <p:spPr/>
        <p:txBody>
          <a:bodyPr/>
          <a:lstStyle/>
          <a:p>
            <a:r>
              <a:rPr lang="en-US"/>
              <a:t>Click to edit Master title style</a:t>
            </a:r>
            <a:endParaRPr lang="en-EC"/>
          </a:p>
        </p:txBody>
      </p:sp>
      <p:sp>
        <p:nvSpPr>
          <p:cNvPr id="3" name="Date Placeholder 2">
            <a:extLst>
              <a:ext uri="{FF2B5EF4-FFF2-40B4-BE49-F238E27FC236}">
                <a16:creationId xmlns:a16="http://schemas.microsoft.com/office/drawing/2014/main" id="{8F842B17-0CA6-0642-AD88-6C37ECE40204}"/>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4" name="Footer Placeholder 3">
            <a:extLst>
              <a:ext uri="{FF2B5EF4-FFF2-40B4-BE49-F238E27FC236}">
                <a16:creationId xmlns:a16="http://schemas.microsoft.com/office/drawing/2014/main" id="{7B3F1A92-5F54-2648-8F66-4DD4D37DCCB6}"/>
              </a:ext>
            </a:extLst>
          </p:cNvPr>
          <p:cNvSpPr>
            <a:spLocks noGrp="1"/>
          </p:cNvSpPr>
          <p:nvPr>
            <p:ph type="ftr" sz="quarter" idx="11"/>
          </p:nvPr>
        </p:nvSpPr>
        <p:spPr/>
        <p:txBody>
          <a:bodyPr/>
          <a:lstStyle/>
          <a:p>
            <a:endParaRPr lang="en-EC"/>
          </a:p>
        </p:txBody>
      </p:sp>
      <p:sp>
        <p:nvSpPr>
          <p:cNvPr id="5" name="Slide Number Placeholder 4">
            <a:extLst>
              <a:ext uri="{FF2B5EF4-FFF2-40B4-BE49-F238E27FC236}">
                <a16:creationId xmlns:a16="http://schemas.microsoft.com/office/drawing/2014/main" id="{C293C023-DA40-F645-82DE-66D1597F86F1}"/>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148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BA6951-2959-E440-9D5D-4C5011C58C55}"/>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3" name="Footer Placeholder 2">
            <a:extLst>
              <a:ext uri="{FF2B5EF4-FFF2-40B4-BE49-F238E27FC236}">
                <a16:creationId xmlns:a16="http://schemas.microsoft.com/office/drawing/2014/main" id="{E666A753-C4D8-7041-8405-E040728D147B}"/>
              </a:ext>
            </a:extLst>
          </p:cNvPr>
          <p:cNvSpPr>
            <a:spLocks noGrp="1"/>
          </p:cNvSpPr>
          <p:nvPr>
            <p:ph type="ftr" sz="quarter" idx="11"/>
          </p:nvPr>
        </p:nvSpPr>
        <p:spPr/>
        <p:txBody>
          <a:bodyPr/>
          <a:lstStyle/>
          <a:p>
            <a:endParaRPr lang="en-EC"/>
          </a:p>
        </p:txBody>
      </p:sp>
      <p:sp>
        <p:nvSpPr>
          <p:cNvPr id="4" name="Slide Number Placeholder 3">
            <a:extLst>
              <a:ext uri="{FF2B5EF4-FFF2-40B4-BE49-F238E27FC236}">
                <a16:creationId xmlns:a16="http://schemas.microsoft.com/office/drawing/2014/main" id="{D79C28DB-C40D-B34E-A8EC-EB0E80E553B2}"/>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375491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91B9-DD71-9843-9AD9-9D7CB8A94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Content Placeholder 2">
            <a:extLst>
              <a:ext uri="{FF2B5EF4-FFF2-40B4-BE49-F238E27FC236}">
                <a16:creationId xmlns:a16="http://schemas.microsoft.com/office/drawing/2014/main" id="{D90BC281-A392-C446-8174-C50D60BEB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C"/>
          </a:p>
        </p:txBody>
      </p:sp>
      <p:sp>
        <p:nvSpPr>
          <p:cNvPr id="4" name="Text Placeholder 3">
            <a:extLst>
              <a:ext uri="{FF2B5EF4-FFF2-40B4-BE49-F238E27FC236}">
                <a16:creationId xmlns:a16="http://schemas.microsoft.com/office/drawing/2014/main" id="{90251A21-F4AB-D549-A9A8-02B91622B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8C150-5530-3249-8AE0-76A80576E3FA}"/>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805610AC-7B38-9B42-8EB3-4D66813D2B55}"/>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32191E0C-6129-DE44-930E-F0B371221E67}"/>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76253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8961-97AA-3E44-8DD3-1762D43EC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C"/>
          </a:p>
        </p:txBody>
      </p:sp>
      <p:sp>
        <p:nvSpPr>
          <p:cNvPr id="3" name="Picture Placeholder 2">
            <a:extLst>
              <a:ext uri="{FF2B5EF4-FFF2-40B4-BE49-F238E27FC236}">
                <a16:creationId xmlns:a16="http://schemas.microsoft.com/office/drawing/2014/main" id="{28D1DE0B-F191-0D47-862E-240DBE1E8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C"/>
          </a:p>
        </p:txBody>
      </p:sp>
      <p:sp>
        <p:nvSpPr>
          <p:cNvPr id="4" name="Text Placeholder 3">
            <a:extLst>
              <a:ext uri="{FF2B5EF4-FFF2-40B4-BE49-F238E27FC236}">
                <a16:creationId xmlns:a16="http://schemas.microsoft.com/office/drawing/2014/main" id="{A0F0EF43-2E43-8141-940F-02B27CED0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08A00-0F91-D94C-9E71-DE19E7AF50A7}"/>
              </a:ext>
            </a:extLst>
          </p:cNvPr>
          <p:cNvSpPr>
            <a:spLocks noGrp="1"/>
          </p:cNvSpPr>
          <p:nvPr>
            <p:ph type="dt" sz="half" idx="10"/>
          </p:nvPr>
        </p:nvSpPr>
        <p:spPr/>
        <p:txBody>
          <a:bodyPr/>
          <a:lstStyle/>
          <a:p>
            <a:fld id="{81E56AF6-63F2-7844-AC0F-FED39E83A641}" type="datetimeFigureOut">
              <a:rPr lang="en-EC" smtClean="0"/>
              <a:t>25/8/21</a:t>
            </a:fld>
            <a:endParaRPr lang="en-EC"/>
          </a:p>
        </p:txBody>
      </p:sp>
      <p:sp>
        <p:nvSpPr>
          <p:cNvPr id="6" name="Footer Placeholder 5">
            <a:extLst>
              <a:ext uri="{FF2B5EF4-FFF2-40B4-BE49-F238E27FC236}">
                <a16:creationId xmlns:a16="http://schemas.microsoft.com/office/drawing/2014/main" id="{4647ABCA-7FAC-1247-BA22-CDF6111789D7}"/>
              </a:ext>
            </a:extLst>
          </p:cNvPr>
          <p:cNvSpPr>
            <a:spLocks noGrp="1"/>
          </p:cNvSpPr>
          <p:nvPr>
            <p:ph type="ftr" sz="quarter" idx="11"/>
          </p:nvPr>
        </p:nvSpPr>
        <p:spPr/>
        <p:txBody>
          <a:bodyPr/>
          <a:lstStyle/>
          <a:p>
            <a:endParaRPr lang="en-EC"/>
          </a:p>
        </p:txBody>
      </p:sp>
      <p:sp>
        <p:nvSpPr>
          <p:cNvPr id="7" name="Slide Number Placeholder 6">
            <a:extLst>
              <a:ext uri="{FF2B5EF4-FFF2-40B4-BE49-F238E27FC236}">
                <a16:creationId xmlns:a16="http://schemas.microsoft.com/office/drawing/2014/main" id="{54B2B13C-6D2E-3E46-ADCA-7984C74055B9}"/>
              </a:ext>
            </a:extLst>
          </p:cNvPr>
          <p:cNvSpPr>
            <a:spLocks noGrp="1"/>
          </p:cNvSpPr>
          <p:nvPr>
            <p:ph type="sldNum" sz="quarter" idx="12"/>
          </p:nvPr>
        </p:nvSpPr>
        <p:spPr/>
        <p:txBody>
          <a:bodyPr/>
          <a:lstStyle/>
          <a:p>
            <a:fld id="{FA9B99E4-FA08-CE46-B736-30015A58D381}" type="slidenum">
              <a:rPr lang="en-EC" smtClean="0"/>
              <a:t>‹#›</a:t>
            </a:fld>
            <a:endParaRPr lang="en-EC"/>
          </a:p>
        </p:txBody>
      </p:sp>
    </p:spTree>
    <p:extLst>
      <p:ext uri="{BB962C8B-B14F-4D97-AF65-F5344CB8AC3E}">
        <p14:creationId xmlns:p14="http://schemas.microsoft.com/office/powerpoint/2010/main" val="224388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EA8E4-A211-2943-A37D-9EC5EC17827D}"/>
              </a:ext>
            </a:extLst>
          </p:cNvPr>
          <p:cNvSpPr>
            <a:spLocks noGrp="1"/>
          </p:cNvSpPr>
          <p:nvPr>
            <p:ph type="title"/>
          </p:nvPr>
        </p:nvSpPr>
        <p:spPr>
          <a:xfrm>
            <a:off x="838200" y="254000"/>
            <a:ext cx="10515600" cy="1098552"/>
          </a:xfrm>
          <a:prstGeom prst="rect">
            <a:avLst/>
          </a:prstGeom>
        </p:spPr>
        <p:txBody>
          <a:bodyPr vert="horz" lIns="91440" tIns="45720" rIns="91440" bIns="45720" rtlCol="0" anchor="ctr">
            <a:normAutofit/>
          </a:bodyPr>
          <a:lstStyle/>
          <a:p>
            <a:r>
              <a:rPr lang="en-US" dirty="0"/>
              <a:t>Click to edit Master title style</a:t>
            </a:r>
            <a:endParaRPr lang="en-EC" dirty="0"/>
          </a:p>
        </p:txBody>
      </p:sp>
      <p:sp>
        <p:nvSpPr>
          <p:cNvPr id="3" name="Text Placeholder 2">
            <a:extLst>
              <a:ext uri="{FF2B5EF4-FFF2-40B4-BE49-F238E27FC236}">
                <a16:creationId xmlns:a16="http://schemas.microsoft.com/office/drawing/2014/main" id="{7F83095B-3E1C-F641-BFC7-F9DFADE68024}"/>
              </a:ext>
            </a:extLst>
          </p:cNvPr>
          <p:cNvSpPr>
            <a:spLocks noGrp="1"/>
          </p:cNvSpPr>
          <p:nvPr>
            <p:ph type="body" idx="1"/>
          </p:nvPr>
        </p:nvSpPr>
        <p:spPr>
          <a:xfrm>
            <a:off x="838200" y="1554480"/>
            <a:ext cx="10515600" cy="46224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EC" dirty="0"/>
          </a:p>
        </p:txBody>
      </p:sp>
      <p:sp>
        <p:nvSpPr>
          <p:cNvPr id="4" name="Date Placeholder 3">
            <a:extLst>
              <a:ext uri="{FF2B5EF4-FFF2-40B4-BE49-F238E27FC236}">
                <a16:creationId xmlns:a16="http://schemas.microsoft.com/office/drawing/2014/main" id="{92626B2B-DE0B-DF43-8AC3-0448E9EE4B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56AF6-63F2-7844-AC0F-FED39E83A641}" type="datetimeFigureOut">
              <a:rPr lang="en-EC" smtClean="0"/>
              <a:t>25/8/21</a:t>
            </a:fld>
            <a:endParaRPr lang="en-EC"/>
          </a:p>
        </p:txBody>
      </p:sp>
      <p:sp>
        <p:nvSpPr>
          <p:cNvPr id="5" name="Footer Placeholder 4">
            <a:extLst>
              <a:ext uri="{FF2B5EF4-FFF2-40B4-BE49-F238E27FC236}">
                <a16:creationId xmlns:a16="http://schemas.microsoft.com/office/drawing/2014/main" id="{011E3D1B-37F5-1D4B-94EE-110817D34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C"/>
          </a:p>
        </p:txBody>
      </p:sp>
      <p:sp>
        <p:nvSpPr>
          <p:cNvPr id="6" name="Slide Number Placeholder 5">
            <a:extLst>
              <a:ext uri="{FF2B5EF4-FFF2-40B4-BE49-F238E27FC236}">
                <a16:creationId xmlns:a16="http://schemas.microsoft.com/office/drawing/2014/main" id="{6CBED9E9-9784-E64D-90C1-14EFC6E0B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B99E4-FA08-CE46-B736-30015A58D381}" type="slidenum">
              <a:rPr lang="en-EC" smtClean="0"/>
              <a:t>‹#›</a:t>
            </a:fld>
            <a:endParaRPr lang="en-EC"/>
          </a:p>
        </p:txBody>
      </p:sp>
      <p:sp>
        <p:nvSpPr>
          <p:cNvPr id="9" name="Rectangle 8">
            <a:extLst>
              <a:ext uri="{FF2B5EF4-FFF2-40B4-BE49-F238E27FC236}">
                <a16:creationId xmlns:a16="http://schemas.microsoft.com/office/drawing/2014/main" id="{506E5EB3-57EB-A646-BA31-49A917F83664}"/>
              </a:ext>
            </a:extLst>
          </p:cNvPr>
          <p:cNvSpPr/>
          <p:nvPr userDrawn="1"/>
        </p:nvSpPr>
        <p:spPr>
          <a:xfrm>
            <a:off x="0" y="6650037"/>
            <a:ext cx="12192000" cy="207963"/>
          </a:xfrm>
          <a:prstGeom prst="rect">
            <a:avLst/>
          </a:prstGeom>
          <a:solidFill>
            <a:srgbClr val="EE5356"/>
          </a:solidFill>
          <a:ln w="19050">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714621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
          <a:ea typeface="Fira Code Medium" panose="020B0809050000020004" pitchFamily="49"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2B19E-70F8-9845-8C71-EC9F7FFD31A1}"/>
              </a:ext>
            </a:extLst>
          </p:cNvPr>
          <p:cNvSpPr>
            <a:spLocks noGrp="1"/>
          </p:cNvSpPr>
          <p:nvPr>
            <p:ph type="ctrTitle"/>
          </p:nvPr>
        </p:nvSpPr>
        <p:spPr>
          <a:xfrm>
            <a:off x="640080" y="320040"/>
            <a:ext cx="6692827" cy="3892669"/>
          </a:xfrm>
        </p:spPr>
        <p:txBody>
          <a:bodyPr>
            <a:normAutofit/>
          </a:bodyPr>
          <a:lstStyle/>
          <a:p>
            <a:pPr algn="l"/>
            <a:r>
              <a:rPr lang="en-EC" sz="6600" dirty="0"/>
              <a:t>ICD PROJECT</a:t>
            </a:r>
          </a:p>
        </p:txBody>
      </p:sp>
      <p:sp>
        <p:nvSpPr>
          <p:cNvPr id="3" name="Subtitle 2">
            <a:extLst>
              <a:ext uri="{FF2B5EF4-FFF2-40B4-BE49-F238E27FC236}">
                <a16:creationId xmlns:a16="http://schemas.microsoft.com/office/drawing/2014/main" id="{F9206B7E-DA96-E549-8236-84DC69561FCB}"/>
              </a:ext>
            </a:extLst>
          </p:cNvPr>
          <p:cNvSpPr>
            <a:spLocks noGrp="1"/>
          </p:cNvSpPr>
          <p:nvPr>
            <p:ph type="subTitle" idx="1"/>
          </p:nvPr>
        </p:nvSpPr>
        <p:spPr>
          <a:xfrm>
            <a:off x="640080" y="4631161"/>
            <a:ext cx="6692827" cy="1569486"/>
          </a:xfrm>
        </p:spPr>
        <p:txBody>
          <a:bodyPr>
            <a:normAutofit/>
          </a:bodyPr>
          <a:lstStyle/>
          <a:p>
            <a:pPr algn="l"/>
            <a:r>
              <a:rPr lang="es-EC" dirty="0" err="1"/>
              <a:t>Members</a:t>
            </a:r>
            <a:r>
              <a:rPr lang="en-EC" dirty="0"/>
              <a:t>:</a:t>
            </a:r>
          </a:p>
          <a:p>
            <a:pPr algn="l"/>
            <a:r>
              <a:rPr lang="en-EC" dirty="0"/>
              <a:t>Josue Cobos Salvador</a:t>
            </a:r>
          </a:p>
          <a:p>
            <a:pPr algn="l"/>
            <a:r>
              <a:rPr lang="en-EC" dirty="0"/>
              <a:t>Enmanuel Magallanes Pinargote</a:t>
            </a:r>
          </a:p>
        </p:txBody>
      </p:sp>
      <p:sp>
        <p:nvSpPr>
          <p:cNvPr id="307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o hay ninguna descripción de la foto disponible.">
            <a:extLst>
              <a:ext uri="{FF2B5EF4-FFF2-40B4-BE49-F238E27FC236}">
                <a16:creationId xmlns:a16="http://schemas.microsoft.com/office/drawing/2014/main" id="{3484D792-857D-3D48-BDFF-879C6287DA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59304" y="1385316"/>
            <a:ext cx="4087368" cy="4087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836910-6271-2C45-9F25-CDAC8FC45964}"/>
              </a:ext>
            </a:extLst>
          </p:cNvPr>
          <p:cNvSpPr/>
          <p:nvPr/>
        </p:nvSpPr>
        <p:spPr>
          <a:xfrm>
            <a:off x="706256" y="4361447"/>
            <a:ext cx="5815149" cy="114300"/>
          </a:xfrm>
          <a:prstGeom prst="rect">
            <a:avLst/>
          </a:prstGeom>
          <a:solidFill>
            <a:srgbClr val="EE5356"/>
          </a:solidFill>
          <a:ln>
            <a:solidFill>
              <a:srgbClr val="EE5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C"/>
          </a:p>
        </p:txBody>
      </p:sp>
    </p:spTree>
    <p:extLst>
      <p:ext uri="{BB962C8B-B14F-4D97-AF65-F5344CB8AC3E}">
        <p14:creationId xmlns:p14="http://schemas.microsoft.com/office/powerpoint/2010/main" val="28643135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6D0-92C6-7148-9438-D07D0D7A969C}"/>
              </a:ext>
            </a:extLst>
          </p:cNvPr>
          <p:cNvSpPr>
            <a:spLocks noGrp="1"/>
          </p:cNvSpPr>
          <p:nvPr>
            <p:ph type="title"/>
          </p:nvPr>
        </p:nvSpPr>
        <p:spPr/>
        <p:txBody>
          <a:bodyPr/>
          <a:lstStyle/>
          <a:p>
            <a:r>
              <a:rPr lang="en-EC" dirty="0"/>
              <a:t>Correltion Distance vs Cost</a:t>
            </a:r>
          </a:p>
        </p:txBody>
      </p:sp>
      <p:graphicFrame>
        <p:nvGraphicFramePr>
          <p:cNvPr id="5" name="Table 5">
            <a:extLst>
              <a:ext uri="{FF2B5EF4-FFF2-40B4-BE49-F238E27FC236}">
                <a16:creationId xmlns:a16="http://schemas.microsoft.com/office/drawing/2014/main" id="{4D3B6405-144A-BE4F-B20E-5561265EB49A}"/>
              </a:ext>
            </a:extLst>
          </p:cNvPr>
          <p:cNvGraphicFramePr>
            <a:graphicFrameLocks noGrp="1"/>
          </p:cNvGraphicFramePr>
          <p:nvPr>
            <p:extLst>
              <p:ext uri="{D42A27DB-BD31-4B8C-83A1-F6EECF244321}">
                <p14:modId xmlns:p14="http://schemas.microsoft.com/office/powerpoint/2010/main" val="247056719"/>
              </p:ext>
            </p:extLst>
          </p:nvPr>
        </p:nvGraphicFramePr>
        <p:xfrm>
          <a:off x="3553731" y="2378724"/>
          <a:ext cx="5084537" cy="2100552"/>
        </p:xfrm>
        <a:graphic>
          <a:graphicData uri="http://schemas.openxmlformats.org/drawingml/2006/table">
            <a:tbl>
              <a:tblPr firstRow="1" bandRow="1">
                <a:tableStyleId>{5C22544A-7EE6-4342-B048-85BDC9FD1C3A}</a:tableStyleId>
              </a:tblPr>
              <a:tblGrid>
                <a:gridCol w="1622880">
                  <a:extLst>
                    <a:ext uri="{9D8B030D-6E8A-4147-A177-3AD203B41FA5}">
                      <a16:colId xmlns:a16="http://schemas.microsoft.com/office/drawing/2014/main" val="1495014755"/>
                    </a:ext>
                  </a:extLst>
                </a:gridCol>
                <a:gridCol w="1698171">
                  <a:extLst>
                    <a:ext uri="{9D8B030D-6E8A-4147-A177-3AD203B41FA5}">
                      <a16:colId xmlns:a16="http://schemas.microsoft.com/office/drawing/2014/main" val="2364524584"/>
                    </a:ext>
                  </a:extLst>
                </a:gridCol>
                <a:gridCol w="1763486">
                  <a:extLst>
                    <a:ext uri="{9D8B030D-6E8A-4147-A177-3AD203B41FA5}">
                      <a16:colId xmlns:a16="http://schemas.microsoft.com/office/drawing/2014/main" val="881861639"/>
                    </a:ext>
                  </a:extLst>
                </a:gridCol>
              </a:tblGrid>
              <a:tr h="525138">
                <a:tc>
                  <a:txBody>
                    <a:bodyPr/>
                    <a:lstStyle/>
                    <a:p>
                      <a:r>
                        <a:rPr lang="en-EC" dirty="0"/>
                        <a:t>Delivery size</a:t>
                      </a:r>
                    </a:p>
                  </a:txBody>
                  <a:tcPr anchor="ctr"/>
                </a:tc>
                <a:tc>
                  <a:txBody>
                    <a:bodyPr/>
                    <a:lstStyle/>
                    <a:p>
                      <a:r>
                        <a:rPr lang="en-EC" dirty="0"/>
                        <a:t>Delivry type</a:t>
                      </a:r>
                    </a:p>
                  </a:txBody>
                  <a:tcPr anchor="ctr"/>
                </a:tc>
                <a:tc>
                  <a:txBody>
                    <a:bodyPr/>
                    <a:lstStyle/>
                    <a:p>
                      <a:r>
                        <a:rPr lang="en-EC" dirty="0"/>
                        <a:t>Correlation</a:t>
                      </a:r>
                    </a:p>
                  </a:txBody>
                  <a:tcPr anchor="ctr"/>
                </a:tc>
                <a:extLst>
                  <a:ext uri="{0D108BD9-81ED-4DB2-BD59-A6C34878D82A}">
                    <a16:rowId xmlns:a16="http://schemas.microsoft.com/office/drawing/2014/main" val="3178651081"/>
                  </a:ext>
                </a:extLst>
              </a:tr>
              <a:tr h="525138">
                <a:tc>
                  <a:txBody>
                    <a:bodyPr/>
                    <a:lstStyle/>
                    <a:p>
                      <a:r>
                        <a:rPr lang="en-EC" dirty="0"/>
                        <a:t>X 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0.60778</a:t>
                      </a:r>
                      <a:endParaRPr lang="en-EC" dirty="0"/>
                    </a:p>
                  </a:txBody>
                  <a:tcPr anchor="ctr"/>
                </a:tc>
                <a:extLst>
                  <a:ext uri="{0D108BD9-81ED-4DB2-BD59-A6C34878D82A}">
                    <a16:rowId xmlns:a16="http://schemas.microsoft.com/office/drawing/2014/main" val="1394829191"/>
                  </a:ext>
                </a:extLst>
              </a:tr>
              <a:tr h="525138">
                <a:tc>
                  <a:txBody>
                    <a:bodyPr/>
                    <a:lstStyle/>
                    <a:p>
                      <a:r>
                        <a:rPr lang="en-EC" dirty="0"/>
                        <a:t>Small</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0.66596</a:t>
                      </a:r>
                      <a:endParaRPr lang="en-EC" dirty="0"/>
                    </a:p>
                  </a:txBody>
                  <a:tcPr anchor="ctr"/>
                </a:tc>
                <a:extLst>
                  <a:ext uri="{0D108BD9-81ED-4DB2-BD59-A6C34878D82A}">
                    <a16:rowId xmlns:a16="http://schemas.microsoft.com/office/drawing/2014/main" val="2042874555"/>
                  </a:ext>
                </a:extLst>
              </a:tr>
              <a:tr h="525138">
                <a:tc>
                  <a:txBody>
                    <a:bodyPr/>
                    <a:lstStyle/>
                    <a:p>
                      <a:r>
                        <a:rPr lang="en-EC" dirty="0"/>
                        <a:t>Large</a:t>
                      </a:r>
                    </a:p>
                  </a:txBody>
                  <a:tcPr anchor="ctr"/>
                </a:tc>
                <a:tc>
                  <a:txBody>
                    <a:bodyPr/>
                    <a:lstStyle/>
                    <a:p>
                      <a:r>
                        <a:rPr lang="en-EC" dirty="0"/>
                        <a:t>Flex</a:t>
                      </a:r>
                    </a:p>
                  </a:txBody>
                  <a:tcPr anchor="ctr"/>
                </a:tc>
                <a:tc>
                  <a:txBody>
                    <a:bodyPr/>
                    <a:lstStyle/>
                    <a:p>
                      <a:pPr algn="r"/>
                      <a:r>
                        <a:rPr lang="en-EC" sz="1800" b="0" i="0" kern="1200" dirty="0">
                          <a:solidFill>
                            <a:schemeClr val="dk1"/>
                          </a:solidFill>
                          <a:effectLst/>
                          <a:latin typeface="+mn-lt"/>
                          <a:ea typeface="+mn-ea"/>
                          <a:cs typeface="+mn-cs"/>
                        </a:rPr>
                        <a:t>0.52945</a:t>
                      </a:r>
                      <a:endParaRPr lang="en-EC" dirty="0"/>
                    </a:p>
                  </a:txBody>
                  <a:tcPr anchor="ctr"/>
                </a:tc>
                <a:extLst>
                  <a:ext uri="{0D108BD9-81ED-4DB2-BD59-A6C34878D82A}">
                    <a16:rowId xmlns:a16="http://schemas.microsoft.com/office/drawing/2014/main" val="1918474146"/>
                  </a:ext>
                </a:extLst>
              </a:tr>
            </a:tbl>
          </a:graphicData>
        </a:graphic>
      </p:graphicFrame>
    </p:spTree>
    <p:extLst>
      <p:ext uri="{BB962C8B-B14F-4D97-AF65-F5344CB8AC3E}">
        <p14:creationId xmlns:p14="http://schemas.microsoft.com/office/powerpoint/2010/main" val="125889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Delay</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a:blip r:embed="rId3"/>
          <a:srcRect t="4436" b="4436"/>
          <a:stretch/>
        </p:blipFill>
        <p:spPr>
          <a:xfrm>
            <a:off x="929261" y="2362200"/>
            <a:ext cx="10333478" cy="3599542"/>
          </a:xfrm>
          <a:prstGeom prst="rect">
            <a:avLst/>
          </a:prstGeom>
        </p:spPr>
      </p:pic>
      <p:sp>
        <p:nvSpPr>
          <p:cNvPr id="3" name="Rectangle 2">
            <a:extLst>
              <a:ext uri="{FF2B5EF4-FFF2-40B4-BE49-F238E27FC236}">
                <a16:creationId xmlns:a16="http://schemas.microsoft.com/office/drawing/2014/main" id="{64D5BAC6-D396-9849-9F72-D382A9A7C69D}"/>
              </a:ext>
            </a:extLst>
          </p:cNvPr>
          <p:cNvSpPr/>
          <p:nvPr/>
        </p:nvSpPr>
        <p:spPr>
          <a:xfrm>
            <a:off x="929260" y="1084106"/>
            <a:ext cx="10424539" cy="923330"/>
          </a:xfrm>
          <a:prstGeom prst="rect">
            <a:avLst/>
          </a:prstGeom>
        </p:spPr>
        <p:txBody>
          <a:bodyPr wrap="square">
            <a:spAutoFit/>
          </a:bodyPr>
          <a:lstStyle/>
          <a:p>
            <a:r>
              <a:rPr lang="en-US" dirty="0">
                <a:solidFill>
                  <a:schemeClr val="tx1">
                    <a:lumMod val="75000"/>
                    <a:lumOff val="25000"/>
                  </a:schemeClr>
                </a:solidFill>
              </a:rPr>
              <a:t>We define delay like the subtraction of delivery date minus delivery effective date, this first is the date specified in the system to send the shipment and the delivery effective is the date when the shipper made the shipment.</a:t>
            </a:r>
            <a:endParaRPr lang="en-EC" dirty="0"/>
          </a:p>
        </p:txBody>
      </p:sp>
    </p:spTree>
    <p:extLst>
      <p:ext uri="{BB962C8B-B14F-4D97-AF65-F5344CB8AC3E}">
        <p14:creationId xmlns:p14="http://schemas.microsoft.com/office/powerpoint/2010/main" val="171480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AEDB-225A-1D4A-B12D-91DAE2FCA42D}"/>
              </a:ext>
            </a:extLst>
          </p:cNvPr>
          <p:cNvSpPr>
            <a:spLocks noGrp="1"/>
          </p:cNvSpPr>
          <p:nvPr>
            <p:ph type="title"/>
          </p:nvPr>
        </p:nvSpPr>
        <p:spPr/>
        <p:txBody>
          <a:bodyPr/>
          <a:lstStyle/>
          <a:p>
            <a:r>
              <a:rPr lang="en-EC" dirty="0"/>
              <a:t>Delay</a:t>
            </a:r>
          </a:p>
        </p:txBody>
      </p:sp>
      <p:pic>
        <p:nvPicPr>
          <p:cNvPr id="11" name="Picture 10">
            <a:extLst>
              <a:ext uri="{FF2B5EF4-FFF2-40B4-BE49-F238E27FC236}">
                <a16:creationId xmlns:a16="http://schemas.microsoft.com/office/drawing/2014/main" id="{C93F6864-2376-7749-B389-37B1092C301C}"/>
              </a:ext>
            </a:extLst>
          </p:cNvPr>
          <p:cNvPicPr>
            <a:picLocks noChangeAspect="1"/>
          </p:cNvPicPr>
          <p:nvPr/>
        </p:nvPicPr>
        <p:blipFill>
          <a:blip r:embed="rId3"/>
          <a:stretch>
            <a:fillRect/>
          </a:stretch>
        </p:blipFill>
        <p:spPr>
          <a:xfrm>
            <a:off x="5251041" y="1807031"/>
            <a:ext cx="7049816" cy="3233056"/>
          </a:xfrm>
          <a:prstGeom prst="rect">
            <a:avLst/>
          </a:prstGeom>
        </p:spPr>
      </p:pic>
      <p:pic>
        <p:nvPicPr>
          <p:cNvPr id="7" name="Picture 6">
            <a:extLst>
              <a:ext uri="{FF2B5EF4-FFF2-40B4-BE49-F238E27FC236}">
                <a16:creationId xmlns:a16="http://schemas.microsoft.com/office/drawing/2014/main" id="{205B0DDA-A522-1C47-8E39-08697C9140ED}"/>
              </a:ext>
            </a:extLst>
          </p:cNvPr>
          <p:cNvPicPr>
            <a:picLocks noChangeAspect="1"/>
          </p:cNvPicPr>
          <p:nvPr/>
        </p:nvPicPr>
        <p:blipFill rotWithShape="1">
          <a:blip r:embed="rId4"/>
          <a:srcRect r="8940"/>
          <a:stretch/>
        </p:blipFill>
        <p:spPr>
          <a:xfrm>
            <a:off x="120840" y="1807031"/>
            <a:ext cx="5888074" cy="3233057"/>
          </a:xfrm>
          <a:prstGeom prst="rect">
            <a:avLst/>
          </a:prstGeom>
        </p:spPr>
      </p:pic>
    </p:spTree>
    <p:extLst>
      <p:ext uri="{BB962C8B-B14F-4D97-AF65-F5344CB8AC3E}">
        <p14:creationId xmlns:p14="http://schemas.microsoft.com/office/powerpoint/2010/main" val="229799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150-64F6-ED44-86E2-63BEEA91ECBB}"/>
              </a:ext>
            </a:extLst>
          </p:cNvPr>
          <p:cNvSpPr>
            <a:spLocks noGrp="1"/>
          </p:cNvSpPr>
          <p:nvPr>
            <p:ph type="title"/>
          </p:nvPr>
        </p:nvSpPr>
        <p:spPr/>
        <p:txBody>
          <a:bodyPr>
            <a:normAutofit/>
          </a:bodyPr>
          <a:lstStyle/>
          <a:p>
            <a:r>
              <a:rPr lang="en-US" dirty="0">
                <a:latin typeface=""/>
              </a:rPr>
              <a:t>Is the total weight of packages a factor affecting the timeliness of deliveries?</a:t>
            </a:r>
            <a:endParaRPr lang="en-EC" dirty="0">
              <a:latin typeface=""/>
            </a:endParaRPr>
          </a:p>
        </p:txBody>
      </p:sp>
      <p:pic>
        <p:nvPicPr>
          <p:cNvPr id="10" name="Picture 9" descr="Chart, bar chart&#10;&#10;Description automatically generated">
            <a:extLst>
              <a:ext uri="{FF2B5EF4-FFF2-40B4-BE49-F238E27FC236}">
                <a16:creationId xmlns:a16="http://schemas.microsoft.com/office/drawing/2014/main" id="{303832BD-1335-DF4C-A45A-2E935E7C2AEE}"/>
              </a:ext>
            </a:extLst>
          </p:cNvPr>
          <p:cNvPicPr>
            <a:picLocks noChangeAspect="1"/>
          </p:cNvPicPr>
          <p:nvPr/>
        </p:nvPicPr>
        <p:blipFill>
          <a:blip r:embed="rId3"/>
          <a:stretch>
            <a:fillRect/>
          </a:stretch>
        </p:blipFill>
        <p:spPr>
          <a:xfrm>
            <a:off x="2136320" y="1586584"/>
            <a:ext cx="7323366" cy="4372451"/>
          </a:xfrm>
          <a:prstGeom prst="rect">
            <a:avLst/>
          </a:prstGeom>
        </p:spPr>
      </p:pic>
    </p:spTree>
    <p:extLst>
      <p:ext uri="{BB962C8B-B14F-4D97-AF65-F5344CB8AC3E}">
        <p14:creationId xmlns:p14="http://schemas.microsoft.com/office/powerpoint/2010/main" val="294388790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E59-B904-5940-8AA4-47968B43808E}"/>
              </a:ext>
            </a:extLst>
          </p:cNvPr>
          <p:cNvSpPr>
            <a:spLocks noGrp="1"/>
          </p:cNvSpPr>
          <p:nvPr>
            <p:ph type="title"/>
          </p:nvPr>
        </p:nvSpPr>
        <p:spPr/>
        <p:txBody>
          <a:bodyPr>
            <a:normAutofit/>
          </a:bodyPr>
          <a:lstStyle/>
          <a:p>
            <a:r>
              <a:rPr lang="en-US" dirty="0"/>
              <a:t>Are tasks with fewer neighboring deliveries* taking longer to reach their delivery point?</a:t>
            </a:r>
          </a:p>
        </p:txBody>
      </p:sp>
      <p:sp>
        <p:nvSpPr>
          <p:cNvPr id="3" name="Content Placeholder 2">
            <a:extLst>
              <a:ext uri="{FF2B5EF4-FFF2-40B4-BE49-F238E27FC236}">
                <a16:creationId xmlns:a16="http://schemas.microsoft.com/office/drawing/2014/main" id="{81F3DA29-C248-0340-9528-B75F292A31A4}"/>
              </a:ext>
            </a:extLst>
          </p:cNvPr>
          <p:cNvSpPr>
            <a:spLocks noGrp="1"/>
          </p:cNvSpPr>
          <p:nvPr>
            <p:ph idx="1"/>
          </p:nvPr>
        </p:nvSpPr>
        <p:spPr>
          <a:xfrm>
            <a:off x="838200" y="1825625"/>
            <a:ext cx="10515600" cy="3606346"/>
          </a:xfrm>
        </p:spPr>
        <p:txBody>
          <a:bodyPr>
            <a:normAutofit/>
          </a:bodyPr>
          <a:lstStyle/>
          <a:p>
            <a:pPr marL="0" indent="0">
              <a:buNone/>
            </a:pPr>
            <a:r>
              <a:rPr lang="en-US" sz="2200" dirty="0"/>
              <a:t>To carry out this analysis we first have to determine what would be the time window (hours) and radius (kilometers) around a task to be used. For this we analyzed the distance and average time difference of a route in the delivery path, from the first package to the last one. The following results were obtained:</a:t>
            </a:r>
          </a:p>
          <a:p>
            <a:r>
              <a:rPr lang="en-US" sz="2200" dirty="0"/>
              <a:t>Mean time: 3.12 hours</a:t>
            </a:r>
          </a:p>
          <a:p>
            <a:r>
              <a:rPr lang="en-US" sz="2200" dirty="0"/>
              <a:t>Mean distance: 3.20 Km.</a:t>
            </a:r>
            <a:endParaRPr lang="en-EC" sz="2200" dirty="0"/>
          </a:p>
        </p:txBody>
      </p:sp>
      <p:sp>
        <p:nvSpPr>
          <p:cNvPr id="4" name="TextBox 3">
            <a:extLst>
              <a:ext uri="{FF2B5EF4-FFF2-40B4-BE49-F238E27FC236}">
                <a16:creationId xmlns:a16="http://schemas.microsoft.com/office/drawing/2014/main" id="{F80B3516-A1CC-3246-9D7F-BBE49C891D60}"/>
              </a:ext>
            </a:extLst>
          </p:cNvPr>
          <p:cNvSpPr txBox="1"/>
          <p:nvPr/>
        </p:nvSpPr>
        <p:spPr>
          <a:xfrm>
            <a:off x="838200" y="5889171"/>
            <a:ext cx="10515600" cy="523220"/>
          </a:xfrm>
          <a:prstGeom prst="rect">
            <a:avLst/>
          </a:prstGeom>
          <a:noFill/>
        </p:spPr>
        <p:txBody>
          <a:bodyPr wrap="square" rtlCol="0">
            <a:spAutoFit/>
          </a:bodyPr>
          <a:lstStyle/>
          <a:p>
            <a:r>
              <a:rPr lang="en-US" sz="1400" dirty="0">
                <a:solidFill>
                  <a:schemeClr val="tx1">
                    <a:lumMod val="75000"/>
                    <a:lumOff val="25000"/>
                  </a:schemeClr>
                </a:solidFill>
              </a:rPr>
              <a:t>* We define neighboring deliveries as all those deliveries that are less than or equal to X Km away from the same and their delivery date is within T hours of the same.</a:t>
            </a:r>
            <a:endParaRPr lang="en-EC" sz="1400" dirty="0">
              <a:solidFill>
                <a:schemeClr val="tx1">
                  <a:lumMod val="75000"/>
                  <a:lumOff val="25000"/>
                </a:schemeClr>
              </a:solidFill>
            </a:endParaRPr>
          </a:p>
        </p:txBody>
      </p:sp>
    </p:spTree>
    <p:extLst>
      <p:ext uri="{BB962C8B-B14F-4D97-AF65-F5344CB8AC3E}">
        <p14:creationId xmlns:p14="http://schemas.microsoft.com/office/powerpoint/2010/main" val="11132733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dirty="0"/>
              <a:t>Responding to the question about neighboring deliveries</a:t>
            </a:r>
            <a:endParaRPr lang="en-EC" dirty="0"/>
          </a:p>
        </p:txBody>
      </p:sp>
      <p:pic>
        <p:nvPicPr>
          <p:cNvPr id="5" name="Content Placeholder 4" descr="Chart, bar chart&#10;&#10;Description automatically generated">
            <a:extLst>
              <a:ext uri="{FF2B5EF4-FFF2-40B4-BE49-F238E27FC236}">
                <a16:creationId xmlns:a16="http://schemas.microsoft.com/office/drawing/2014/main" id="{197A5223-E8A7-E747-B4A6-458A0762B576}"/>
              </a:ext>
            </a:extLst>
          </p:cNvPr>
          <p:cNvPicPr>
            <a:picLocks noGrp="1" noChangeAspect="1"/>
          </p:cNvPicPr>
          <p:nvPr>
            <p:ph idx="1"/>
          </p:nvPr>
        </p:nvPicPr>
        <p:blipFill>
          <a:blip r:embed="rId2"/>
          <a:stretch>
            <a:fillRect/>
          </a:stretch>
        </p:blipFill>
        <p:spPr>
          <a:xfrm>
            <a:off x="293914" y="2147223"/>
            <a:ext cx="5757077" cy="3469806"/>
          </a:xfrm>
        </p:spPr>
      </p:pic>
      <p:pic>
        <p:nvPicPr>
          <p:cNvPr id="4" name="Content Placeholder 7" descr="Chart, bar chart&#10;&#10;Description automatically generated">
            <a:extLst>
              <a:ext uri="{FF2B5EF4-FFF2-40B4-BE49-F238E27FC236}">
                <a16:creationId xmlns:a16="http://schemas.microsoft.com/office/drawing/2014/main" id="{31B4102F-0F7D-0D40-A704-75FA6500C891}"/>
              </a:ext>
            </a:extLst>
          </p:cNvPr>
          <p:cNvPicPr>
            <a:picLocks noChangeAspect="1"/>
          </p:cNvPicPr>
          <p:nvPr/>
        </p:nvPicPr>
        <p:blipFill>
          <a:blip r:embed="rId3"/>
          <a:stretch>
            <a:fillRect/>
          </a:stretch>
        </p:blipFill>
        <p:spPr>
          <a:xfrm>
            <a:off x="6520542" y="2035629"/>
            <a:ext cx="5183407" cy="3716814"/>
          </a:xfrm>
          <a:prstGeom prst="rect">
            <a:avLst/>
          </a:prstGeom>
        </p:spPr>
      </p:pic>
    </p:spTree>
    <p:extLst>
      <p:ext uri="{BB962C8B-B14F-4D97-AF65-F5344CB8AC3E}">
        <p14:creationId xmlns:p14="http://schemas.microsoft.com/office/powerpoint/2010/main" val="4077517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B538ED-5D12-F14D-9516-5A046E3F66C1}"/>
              </a:ext>
            </a:extLst>
          </p:cNvPr>
          <p:cNvPicPr>
            <a:picLocks noChangeAspect="1"/>
          </p:cNvPicPr>
          <p:nvPr/>
        </p:nvPicPr>
        <p:blipFill rotWithShape="1">
          <a:blip r:embed="rId3"/>
          <a:srcRect l="4085" r="8525"/>
          <a:stretch/>
        </p:blipFill>
        <p:spPr>
          <a:xfrm>
            <a:off x="3107870" y="1270000"/>
            <a:ext cx="5745800" cy="2629988"/>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Is there a correlation between the number of neighbors and delivery delays?</a:t>
            </a:r>
            <a:endParaRPr lang="en-EC" sz="3200" dirty="0"/>
          </a:p>
        </p:txBody>
      </p:sp>
      <p:pic>
        <p:nvPicPr>
          <p:cNvPr id="15" name="Picture 14">
            <a:extLst>
              <a:ext uri="{FF2B5EF4-FFF2-40B4-BE49-F238E27FC236}">
                <a16:creationId xmlns:a16="http://schemas.microsoft.com/office/drawing/2014/main" id="{75AF4AAB-9E3E-2E4D-80D2-0CA93BBD0C7D}"/>
              </a:ext>
            </a:extLst>
          </p:cNvPr>
          <p:cNvPicPr>
            <a:picLocks noChangeAspect="1"/>
          </p:cNvPicPr>
          <p:nvPr/>
        </p:nvPicPr>
        <p:blipFill>
          <a:blip r:embed="rId4"/>
          <a:stretch>
            <a:fillRect/>
          </a:stretch>
        </p:blipFill>
        <p:spPr>
          <a:xfrm>
            <a:off x="2808516" y="3736697"/>
            <a:ext cx="6574968" cy="2629987"/>
          </a:xfrm>
          <a:prstGeom prst="rect">
            <a:avLst/>
          </a:prstGeom>
        </p:spPr>
      </p:pic>
    </p:spTree>
    <p:extLst>
      <p:ext uri="{BB962C8B-B14F-4D97-AF65-F5344CB8AC3E}">
        <p14:creationId xmlns:p14="http://schemas.microsoft.com/office/powerpoint/2010/main" val="309148384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F18F06-49E2-0348-B5C8-45F34E46C537}"/>
              </a:ext>
            </a:extLst>
          </p:cNvPr>
          <p:cNvPicPr>
            <a:picLocks noChangeAspect="1"/>
          </p:cNvPicPr>
          <p:nvPr/>
        </p:nvPicPr>
        <p:blipFill rotWithShape="1">
          <a:blip r:embed="rId3"/>
          <a:srcRect l="4991" t="9932" r="7208" b="6704"/>
          <a:stretch/>
        </p:blipFill>
        <p:spPr>
          <a:xfrm>
            <a:off x="1143000" y="1281968"/>
            <a:ext cx="5421086" cy="5147179"/>
          </a:xfrm>
          <a:prstGeom prst="rect">
            <a:avLst/>
          </a:prstGeom>
        </p:spPr>
      </p:pic>
      <p:sp>
        <p:nvSpPr>
          <p:cNvPr id="2" name="Title 1">
            <a:extLst>
              <a:ext uri="{FF2B5EF4-FFF2-40B4-BE49-F238E27FC236}">
                <a16:creationId xmlns:a16="http://schemas.microsoft.com/office/drawing/2014/main" id="{43FC6F4F-D263-A24F-91C4-DE4B28789FF0}"/>
              </a:ext>
            </a:extLst>
          </p:cNvPr>
          <p:cNvSpPr>
            <a:spLocks noGrp="1"/>
          </p:cNvSpPr>
          <p:nvPr>
            <p:ph type="title"/>
          </p:nvPr>
        </p:nvSpPr>
        <p:spPr/>
        <p:txBody>
          <a:bodyPr/>
          <a:lstStyle/>
          <a:p>
            <a:r>
              <a:rPr lang="en-US" dirty="0"/>
              <a:t>Is there a correlation between the number of neighbors and delivery delays?</a:t>
            </a:r>
            <a:endParaRPr lang="en-EC" dirty="0"/>
          </a:p>
        </p:txBody>
      </p:sp>
      <p:graphicFrame>
        <p:nvGraphicFramePr>
          <p:cNvPr id="4" name="Table 16">
            <a:extLst>
              <a:ext uri="{FF2B5EF4-FFF2-40B4-BE49-F238E27FC236}">
                <a16:creationId xmlns:a16="http://schemas.microsoft.com/office/drawing/2014/main" id="{8C8776E2-AC4B-764F-B733-DC076CF829DC}"/>
              </a:ext>
            </a:extLst>
          </p:cNvPr>
          <p:cNvGraphicFramePr>
            <a:graphicFrameLocks noGrp="1"/>
          </p:cNvGraphicFramePr>
          <p:nvPr>
            <p:extLst>
              <p:ext uri="{D42A27DB-BD31-4B8C-83A1-F6EECF244321}">
                <p14:modId xmlns:p14="http://schemas.microsoft.com/office/powerpoint/2010/main" val="3602349058"/>
              </p:ext>
            </p:extLst>
          </p:nvPr>
        </p:nvGraphicFramePr>
        <p:xfrm>
          <a:off x="7033800" y="3180436"/>
          <a:ext cx="4320000" cy="1112520"/>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115112110"/>
                    </a:ext>
                  </a:extLst>
                </a:gridCol>
                <a:gridCol w="1440000">
                  <a:extLst>
                    <a:ext uri="{9D8B030D-6E8A-4147-A177-3AD203B41FA5}">
                      <a16:colId xmlns:a16="http://schemas.microsoft.com/office/drawing/2014/main" val="784766453"/>
                    </a:ext>
                  </a:extLst>
                </a:gridCol>
                <a:gridCol w="1440000">
                  <a:extLst>
                    <a:ext uri="{9D8B030D-6E8A-4147-A177-3AD203B41FA5}">
                      <a16:colId xmlns:a16="http://schemas.microsoft.com/office/drawing/2014/main" val="883953028"/>
                    </a:ext>
                  </a:extLst>
                </a:gridCol>
              </a:tblGrid>
              <a:tr h="370840">
                <a:tc>
                  <a:txBody>
                    <a:bodyPr/>
                    <a:lstStyle/>
                    <a:p>
                      <a:pPr algn="ctr"/>
                      <a:endParaRPr lang="en-EC" dirty="0"/>
                    </a:p>
                  </a:txBody>
                  <a:tcPr anchor="ctr"/>
                </a:tc>
                <a:tc>
                  <a:txBody>
                    <a:bodyPr/>
                    <a:lstStyle/>
                    <a:p>
                      <a:pPr algn="ctr"/>
                      <a:r>
                        <a:rPr lang="en-EC" dirty="0"/>
                        <a:t>Delta</a:t>
                      </a:r>
                    </a:p>
                  </a:txBody>
                  <a:tcPr anchor="ctr"/>
                </a:tc>
                <a:tc>
                  <a:txBody>
                    <a:bodyPr/>
                    <a:lstStyle/>
                    <a:p>
                      <a:pPr algn="ctr"/>
                      <a:r>
                        <a:rPr lang="en-EC" dirty="0"/>
                        <a:t>Task Around</a:t>
                      </a:r>
                    </a:p>
                  </a:txBody>
                  <a:tcPr anchor="ctr"/>
                </a:tc>
                <a:extLst>
                  <a:ext uri="{0D108BD9-81ED-4DB2-BD59-A6C34878D82A}">
                    <a16:rowId xmlns:a16="http://schemas.microsoft.com/office/drawing/2014/main" val="3146293064"/>
                  </a:ext>
                </a:extLst>
              </a:tr>
              <a:tr h="370840">
                <a:tc>
                  <a:txBody>
                    <a:bodyPr/>
                    <a:lstStyle/>
                    <a:p>
                      <a:pPr algn="ctr"/>
                      <a:r>
                        <a:rPr lang="en-EC" dirty="0"/>
                        <a:t>Delta</a:t>
                      </a:r>
                    </a:p>
                  </a:txBody>
                  <a:tcPr anchor="ctr"/>
                </a:tc>
                <a:tc>
                  <a:txBody>
                    <a:bodyPr/>
                    <a:lstStyle/>
                    <a:p>
                      <a:pPr algn="ctr"/>
                      <a:r>
                        <a:rPr lang="en-EC" dirty="0"/>
                        <a:t>1</a:t>
                      </a:r>
                    </a:p>
                  </a:txBody>
                  <a:tcPr anchor="ctr"/>
                </a:tc>
                <a:tc>
                  <a:txBody>
                    <a:bodyPr/>
                    <a:lstStyle/>
                    <a:p>
                      <a:pPr algn="ctr"/>
                      <a:r>
                        <a:rPr lang="en-EC" dirty="0"/>
                        <a:t>-0.637363</a:t>
                      </a:r>
                    </a:p>
                  </a:txBody>
                  <a:tcPr anchor="ctr"/>
                </a:tc>
                <a:extLst>
                  <a:ext uri="{0D108BD9-81ED-4DB2-BD59-A6C34878D82A}">
                    <a16:rowId xmlns:a16="http://schemas.microsoft.com/office/drawing/2014/main" val="1397268763"/>
                  </a:ext>
                </a:extLst>
              </a:tr>
              <a:tr h="370840">
                <a:tc>
                  <a:txBody>
                    <a:bodyPr/>
                    <a:lstStyle/>
                    <a:p>
                      <a:pPr algn="ctr"/>
                      <a:r>
                        <a:rPr lang="en-EC" dirty="0"/>
                        <a:t>Task Around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EC" dirty="0"/>
                        <a:t>-0.637363</a:t>
                      </a:r>
                    </a:p>
                  </a:txBody>
                  <a:tcPr anchor="ctr"/>
                </a:tc>
                <a:tc>
                  <a:txBody>
                    <a:bodyPr/>
                    <a:lstStyle/>
                    <a:p>
                      <a:pPr algn="ctr"/>
                      <a:r>
                        <a:rPr lang="en-EC" dirty="0"/>
                        <a:t>1</a:t>
                      </a:r>
                    </a:p>
                  </a:txBody>
                  <a:tcPr anchor="ctr"/>
                </a:tc>
                <a:extLst>
                  <a:ext uri="{0D108BD9-81ED-4DB2-BD59-A6C34878D82A}">
                    <a16:rowId xmlns:a16="http://schemas.microsoft.com/office/drawing/2014/main" val="403453063"/>
                  </a:ext>
                </a:extLst>
              </a:tr>
            </a:tbl>
          </a:graphicData>
        </a:graphic>
      </p:graphicFrame>
    </p:spTree>
    <p:extLst>
      <p:ext uri="{BB962C8B-B14F-4D97-AF65-F5344CB8AC3E}">
        <p14:creationId xmlns:p14="http://schemas.microsoft.com/office/powerpoint/2010/main" val="1471010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E98B80-70DF-EB43-8D04-A082CB152BCC}"/>
              </a:ext>
            </a:extLst>
          </p:cNvPr>
          <p:cNvPicPr>
            <a:picLocks noChangeAspect="1"/>
          </p:cNvPicPr>
          <p:nvPr/>
        </p:nvPicPr>
        <p:blipFill>
          <a:blip r:embed="rId3"/>
          <a:stretch>
            <a:fillRect/>
          </a:stretch>
        </p:blipFill>
        <p:spPr>
          <a:xfrm>
            <a:off x="2721428" y="849089"/>
            <a:ext cx="6749143" cy="2699657"/>
          </a:xfrm>
          <a:prstGeom prst="rect">
            <a:avLst/>
          </a:prstGeom>
        </p:spPr>
      </p:pic>
      <p:sp>
        <p:nvSpPr>
          <p:cNvPr id="2" name="Title 1">
            <a:extLst>
              <a:ext uri="{FF2B5EF4-FFF2-40B4-BE49-F238E27FC236}">
                <a16:creationId xmlns:a16="http://schemas.microsoft.com/office/drawing/2014/main" id="{E3A5A523-6296-444A-81DA-F099C31A22F2}"/>
              </a:ext>
            </a:extLst>
          </p:cNvPr>
          <p:cNvSpPr>
            <a:spLocks noGrp="1"/>
          </p:cNvSpPr>
          <p:nvPr>
            <p:ph type="title"/>
          </p:nvPr>
        </p:nvSpPr>
        <p:spPr/>
        <p:txBody>
          <a:bodyPr>
            <a:normAutofit/>
          </a:bodyPr>
          <a:lstStyle/>
          <a:p>
            <a:r>
              <a:rPr lang="en-US" sz="3200" dirty="0"/>
              <a:t>Day week distribution</a:t>
            </a:r>
            <a:endParaRPr lang="en-EC" sz="3200" dirty="0"/>
          </a:p>
        </p:txBody>
      </p:sp>
      <p:pic>
        <p:nvPicPr>
          <p:cNvPr id="10" name="Picture 9">
            <a:extLst>
              <a:ext uri="{FF2B5EF4-FFF2-40B4-BE49-F238E27FC236}">
                <a16:creationId xmlns:a16="http://schemas.microsoft.com/office/drawing/2014/main" id="{D1472C63-6256-6E41-B5AD-D36B84747B8E}"/>
              </a:ext>
            </a:extLst>
          </p:cNvPr>
          <p:cNvPicPr>
            <a:picLocks noChangeAspect="1"/>
          </p:cNvPicPr>
          <p:nvPr/>
        </p:nvPicPr>
        <p:blipFill>
          <a:blip r:embed="rId4"/>
          <a:stretch>
            <a:fillRect/>
          </a:stretch>
        </p:blipFill>
        <p:spPr>
          <a:xfrm>
            <a:off x="2721427" y="3548744"/>
            <a:ext cx="6749144" cy="2699657"/>
          </a:xfrm>
          <a:prstGeom prst="rect">
            <a:avLst/>
          </a:prstGeom>
        </p:spPr>
      </p:pic>
    </p:spTree>
    <p:extLst>
      <p:ext uri="{BB962C8B-B14F-4D97-AF65-F5344CB8AC3E}">
        <p14:creationId xmlns:p14="http://schemas.microsoft.com/office/powerpoint/2010/main" val="9944851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C0294-223E-AC47-B773-F0D9B8174102}"/>
              </a:ext>
            </a:extLst>
          </p:cNvPr>
          <p:cNvPicPr>
            <a:picLocks noChangeAspect="1"/>
          </p:cNvPicPr>
          <p:nvPr/>
        </p:nvPicPr>
        <p:blipFill rotWithShape="1">
          <a:blip r:embed="rId3"/>
          <a:srcRect t="4303" r="16416"/>
          <a:stretch/>
        </p:blipFill>
        <p:spPr>
          <a:xfrm>
            <a:off x="186241" y="343095"/>
            <a:ext cx="5040000" cy="2642983"/>
          </a:xfrm>
          <a:prstGeom prst="rect">
            <a:avLst/>
          </a:prstGeom>
        </p:spPr>
      </p:pic>
      <p:pic>
        <p:nvPicPr>
          <p:cNvPr id="8" name="Picture 7">
            <a:extLst>
              <a:ext uri="{FF2B5EF4-FFF2-40B4-BE49-F238E27FC236}">
                <a16:creationId xmlns:a16="http://schemas.microsoft.com/office/drawing/2014/main" id="{A92475AD-A523-EE47-AADD-06CD0A161982}"/>
              </a:ext>
            </a:extLst>
          </p:cNvPr>
          <p:cNvPicPr>
            <a:picLocks noChangeAspect="1"/>
          </p:cNvPicPr>
          <p:nvPr/>
        </p:nvPicPr>
        <p:blipFill rotWithShape="1">
          <a:blip r:embed="rId4"/>
          <a:srcRect t="3944" r="16416"/>
          <a:stretch/>
        </p:blipFill>
        <p:spPr>
          <a:xfrm>
            <a:off x="5424663" y="3533175"/>
            <a:ext cx="5040000" cy="2659547"/>
          </a:xfrm>
          <a:prstGeom prst="rect">
            <a:avLst/>
          </a:prstGeom>
        </p:spPr>
      </p:pic>
      <p:pic>
        <p:nvPicPr>
          <p:cNvPr id="9" name="Picture 8">
            <a:extLst>
              <a:ext uri="{FF2B5EF4-FFF2-40B4-BE49-F238E27FC236}">
                <a16:creationId xmlns:a16="http://schemas.microsoft.com/office/drawing/2014/main" id="{589CFC51-09F2-304B-87F2-2365259F1E0A}"/>
              </a:ext>
            </a:extLst>
          </p:cNvPr>
          <p:cNvPicPr>
            <a:picLocks noChangeAspect="1"/>
          </p:cNvPicPr>
          <p:nvPr/>
        </p:nvPicPr>
        <p:blipFill rotWithShape="1">
          <a:blip r:embed="rId5"/>
          <a:srcRect t="4542" r="16945" b="2846"/>
          <a:stretch/>
        </p:blipFill>
        <p:spPr>
          <a:xfrm>
            <a:off x="5424663" y="354669"/>
            <a:ext cx="5040000" cy="2564192"/>
          </a:xfrm>
          <a:prstGeom prst="rect">
            <a:avLst/>
          </a:prstGeom>
        </p:spPr>
      </p:pic>
      <p:sp>
        <p:nvSpPr>
          <p:cNvPr id="11" name="Content Placeholder 2">
            <a:extLst>
              <a:ext uri="{FF2B5EF4-FFF2-40B4-BE49-F238E27FC236}">
                <a16:creationId xmlns:a16="http://schemas.microsoft.com/office/drawing/2014/main" id="{07E70A85-2B2B-0847-9235-BFA00E2209C1}"/>
              </a:ext>
            </a:extLst>
          </p:cNvPr>
          <p:cNvSpPr>
            <a:spLocks noGrp="1"/>
          </p:cNvSpPr>
          <p:nvPr>
            <p:ph idx="1"/>
          </p:nvPr>
        </p:nvSpPr>
        <p:spPr>
          <a:xfrm>
            <a:off x="2389206" y="416238"/>
            <a:ext cx="909577" cy="385140"/>
          </a:xfrm>
        </p:spPr>
        <p:txBody>
          <a:bodyPr>
            <a:normAutofit/>
          </a:bodyPr>
          <a:lstStyle/>
          <a:p>
            <a:pPr marL="0" indent="0">
              <a:buNone/>
            </a:pPr>
            <a:r>
              <a:rPr lang="en-US" sz="1800" dirty="0"/>
              <a:t>X Small</a:t>
            </a:r>
            <a:endParaRPr lang="en-EC" sz="1800" dirty="0"/>
          </a:p>
        </p:txBody>
      </p:sp>
      <p:sp>
        <p:nvSpPr>
          <p:cNvPr id="13" name="Content Placeholder 2">
            <a:extLst>
              <a:ext uri="{FF2B5EF4-FFF2-40B4-BE49-F238E27FC236}">
                <a16:creationId xmlns:a16="http://schemas.microsoft.com/office/drawing/2014/main" id="{FB99FA20-6547-6945-A076-2749B73B5D50}"/>
              </a:ext>
            </a:extLst>
          </p:cNvPr>
          <p:cNvSpPr txBox="1">
            <a:spLocks/>
          </p:cNvSpPr>
          <p:nvPr/>
        </p:nvSpPr>
        <p:spPr>
          <a:xfrm>
            <a:off x="7667140" y="3592462"/>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Large</a:t>
            </a:r>
            <a:endParaRPr lang="en-EC" sz="1800" dirty="0"/>
          </a:p>
        </p:txBody>
      </p:sp>
      <p:sp>
        <p:nvSpPr>
          <p:cNvPr id="14" name="Content Placeholder 2">
            <a:extLst>
              <a:ext uri="{FF2B5EF4-FFF2-40B4-BE49-F238E27FC236}">
                <a16:creationId xmlns:a16="http://schemas.microsoft.com/office/drawing/2014/main" id="{6DCC061B-F235-AB4F-A49A-BD04F56090BA}"/>
              </a:ext>
            </a:extLst>
          </p:cNvPr>
          <p:cNvSpPr txBox="1">
            <a:spLocks/>
          </p:cNvSpPr>
          <p:nvPr/>
        </p:nvSpPr>
        <p:spPr>
          <a:xfrm>
            <a:off x="7667140" y="416238"/>
            <a:ext cx="909577" cy="38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Small</a:t>
            </a:r>
            <a:endParaRPr lang="en-EC" sz="1800" dirty="0"/>
          </a:p>
        </p:txBody>
      </p:sp>
      <p:pic>
        <p:nvPicPr>
          <p:cNvPr id="15" name="Picture 14">
            <a:extLst>
              <a:ext uri="{FF2B5EF4-FFF2-40B4-BE49-F238E27FC236}">
                <a16:creationId xmlns:a16="http://schemas.microsoft.com/office/drawing/2014/main" id="{52EA3F06-5356-B547-8272-E5D0A72615D5}"/>
              </a:ext>
            </a:extLst>
          </p:cNvPr>
          <p:cNvPicPr>
            <a:picLocks noChangeAspect="1"/>
          </p:cNvPicPr>
          <p:nvPr/>
        </p:nvPicPr>
        <p:blipFill rotWithShape="1">
          <a:blip r:embed="rId6"/>
          <a:srcRect t="4252" r="15994" b="1176"/>
          <a:stretch/>
        </p:blipFill>
        <p:spPr>
          <a:xfrm>
            <a:off x="186241" y="3544751"/>
            <a:ext cx="5040000" cy="2642983"/>
          </a:xfrm>
          <a:prstGeom prst="rect">
            <a:avLst/>
          </a:prstGeom>
        </p:spPr>
      </p:pic>
      <p:sp>
        <p:nvSpPr>
          <p:cNvPr id="16" name="Content Placeholder 2">
            <a:extLst>
              <a:ext uri="{FF2B5EF4-FFF2-40B4-BE49-F238E27FC236}">
                <a16:creationId xmlns:a16="http://schemas.microsoft.com/office/drawing/2014/main" id="{A327A860-CC0C-A240-9785-2CEA4233A706}"/>
              </a:ext>
            </a:extLst>
          </p:cNvPr>
          <p:cNvSpPr txBox="1">
            <a:spLocks/>
          </p:cNvSpPr>
          <p:nvPr/>
        </p:nvSpPr>
        <p:spPr>
          <a:xfrm>
            <a:off x="2347808" y="3603814"/>
            <a:ext cx="1233666" cy="544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Medium</a:t>
            </a:r>
            <a:endParaRPr lang="en-EC" sz="1800" dirty="0"/>
          </a:p>
        </p:txBody>
      </p:sp>
      <p:pic>
        <p:nvPicPr>
          <p:cNvPr id="17" name="Picture 16">
            <a:extLst>
              <a:ext uri="{FF2B5EF4-FFF2-40B4-BE49-F238E27FC236}">
                <a16:creationId xmlns:a16="http://schemas.microsoft.com/office/drawing/2014/main" id="{6B12E0FC-5AE4-A147-AC01-7EBD7332CAF2}"/>
              </a:ext>
            </a:extLst>
          </p:cNvPr>
          <p:cNvPicPr>
            <a:picLocks noChangeAspect="1"/>
          </p:cNvPicPr>
          <p:nvPr/>
        </p:nvPicPr>
        <p:blipFill>
          <a:blip r:embed="rId7"/>
          <a:stretch>
            <a:fillRect/>
          </a:stretch>
        </p:blipFill>
        <p:spPr>
          <a:xfrm>
            <a:off x="10663085" y="1995098"/>
            <a:ext cx="863694" cy="4580859"/>
          </a:xfrm>
          <a:prstGeom prst="rect">
            <a:avLst/>
          </a:prstGeom>
        </p:spPr>
      </p:pic>
      <p:sp>
        <p:nvSpPr>
          <p:cNvPr id="19" name="Content Placeholder 2">
            <a:extLst>
              <a:ext uri="{FF2B5EF4-FFF2-40B4-BE49-F238E27FC236}">
                <a16:creationId xmlns:a16="http://schemas.microsoft.com/office/drawing/2014/main" id="{C44B3CA6-9CD1-C643-B678-2CC5034C4003}"/>
              </a:ext>
            </a:extLst>
          </p:cNvPr>
          <p:cNvSpPr txBox="1">
            <a:spLocks/>
          </p:cNvSpPr>
          <p:nvPr/>
        </p:nvSpPr>
        <p:spPr>
          <a:xfrm>
            <a:off x="10632953" y="453678"/>
            <a:ext cx="1372806" cy="5679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Size:</a:t>
            </a:r>
          </a:p>
          <a:p>
            <a:pPr marL="0" indent="0">
              <a:buFont typeface="Arial" panose="020B0604020202020204" pitchFamily="34" charset="0"/>
              <a:buNone/>
            </a:pPr>
            <a:r>
              <a:rPr lang="en-US" sz="1800" dirty="0"/>
              <a:t>Task around</a:t>
            </a:r>
            <a:endParaRPr lang="en-EC" sz="1800" dirty="0"/>
          </a:p>
        </p:txBody>
      </p:sp>
      <p:sp>
        <p:nvSpPr>
          <p:cNvPr id="20" name="Content Placeholder 2">
            <a:extLst>
              <a:ext uri="{FF2B5EF4-FFF2-40B4-BE49-F238E27FC236}">
                <a16:creationId xmlns:a16="http://schemas.microsoft.com/office/drawing/2014/main" id="{D27CF14A-1AC2-164A-957B-69E831F244ED}"/>
              </a:ext>
            </a:extLst>
          </p:cNvPr>
          <p:cNvSpPr txBox="1">
            <a:spLocks/>
          </p:cNvSpPr>
          <p:nvPr/>
        </p:nvSpPr>
        <p:spPr>
          <a:xfrm>
            <a:off x="10663085" y="1764087"/>
            <a:ext cx="1372806" cy="5679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Delta:</a:t>
            </a:r>
            <a:endParaRPr lang="en-EC" sz="1600" dirty="0"/>
          </a:p>
        </p:txBody>
      </p:sp>
    </p:spTree>
    <p:extLst>
      <p:ext uri="{BB962C8B-B14F-4D97-AF65-F5344CB8AC3E}">
        <p14:creationId xmlns:p14="http://schemas.microsoft.com/office/powerpoint/2010/main" val="426575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Main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The dataset used contains information on Shippify deliveries on Santiago of Chile. The available information is as follows:</a:t>
            </a:r>
          </a:p>
          <a:p>
            <a:pPr lvl="1"/>
            <a:r>
              <a:rPr lang="en-US" dirty="0"/>
              <a:t>ID of delivery: unique identifier.</a:t>
            </a:r>
          </a:p>
          <a:p>
            <a:pPr lvl="1"/>
            <a:r>
              <a:rPr lang="en-US" dirty="0"/>
              <a:t>Route ID of delivery: unique identifier of a route (contains more of tow deliveries).</a:t>
            </a:r>
          </a:p>
          <a:p>
            <a:pPr lvl="1"/>
            <a:r>
              <a:rPr lang="en-US" dirty="0"/>
              <a:t>Creation date: timestamp of creation delivery.</a:t>
            </a:r>
          </a:p>
          <a:p>
            <a:pPr lvl="1"/>
            <a:r>
              <a:rPr lang="en-US" dirty="0"/>
              <a:t>Delivery type: could be Flex or Slot.</a:t>
            </a:r>
          </a:p>
          <a:p>
            <a:pPr lvl="2"/>
            <a:r>
              <a:rPr lang="en-US" dirty="0"/>
              <a:t>Slot: are tasks that have a collection date, of the package(s), with a maximum time window of one hour from the specified time.</a:t>
            </a:r>
          </a:p>
          <a:p>
            <a:pPr lvl="2"/>
            <a:r>
              <a:rPr lang="en-US" dirty="0"/>
              <a:t>Flex: are those tasks that have a collection interval of more than one hour, maximum 12 hours.</a:t>
            </a:r>
          </a:p>
          <a:p>
            <a:pPr lvl="1"/>
            <a:r>
              <a:rPr lang="en-US" dirty="0"/>
              <a:t>Cost: money paid to the shipper.</a:t>
            </a:r>
          </a:p>
          <a:p>
            <a:pPr lvl="1"/>
            <a:r>
              <a:rPr lang="en-US" dirty="0"/>
              <a:t>Total size: size of delivery.</a:t>
            </a:r>
          </a:p>
          <a:p>
            <a:pPr lvl="1"/>
            <a:r>
              <a:rPr lang="en-US" dirty="0"/>
              <a:t>Distance: distance from pickup location to drop off location.</a:t>
            </a:r>
          </a:p>
          <a:p>
            <a:pPr lvl="1"/>
            <a:r>
              <a:rPr lang="en-US" dirty="0"/>
              <a:t>Pickup and drop off location: latitude and longitude for pickup and drop off.</a:t>
            </a:r>
          </a:p>
          <a:p>
            <a:endParaRPr lang="en-EC" dirty="0"/>
          </a:p>
          <a:p>
            <a:pPr marL="0" indent="0">
              <a:buNone/>
            </a:pPr>
            <a:endParaRPr lang="en-EC" dirty="0"/>
          </a:p>
        </p:txBody>
      </p:sp>
    </p:spTree>
    <p:extLst>
      <p:ext uri="{BB962C8B-B14F-4D97-AF65-F5344CB8AC3E}">
        <p14:creationId xmlns:p14="http://schemas.microsoft.com/office/powerpoint/2010/main" val="19728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descr="Gráfico, Gráfico de dispersión&#10;&#10;Descripción generada automáticamente">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tretch>
            <a:fillRect/>
          </a:stretch>
        </p:blipFill>
        <p:spPr>
          <a:xfrm>
            <a:off x="535577" y="1981086"/>
            <a:ext cx="8227423" cy="4040415"/>
          </a:xfrm>
        </p:spPr>
      </p:pic>
      <p:pic>
        <p:nvPicPr>
          <p:cNvPr id="8" name="Marcador de contenido 7" descr="Tabla&#10;&#10;Descripción generada automáticamente">
            <a:extLst>
              <a:ext uri="{FF2B5EF4-FFF2-40B4-BE49-F238E27FC236}">
                <a16:creationId xmlns:a16="http://schemas.microsoft.com/office/drawing/2014/main" id="{A919440B-ADB1-490D-A2AB-89529525D17F}"/>
              </a:ext>
            </a:extLst>
          </p:cNvPr>
          <p:cNvPicPr>
            <a:picLocks noGrp="1" noChangeAspect="1"/>
          </p:cNvPicPr>
          <p:nvPr>
            <p:ph sz="half" idx="2"/>
          </p:nvPr>
        </p:nvPicPr>
        <p:blipFill>
          <a:blip r:embed="rId3"/>
          <a:stretch>
            <a:fillRect/>
          </a:stretch>
        </p:blipFill>
        <p:spPr>
          <a:xfrm>
            <a:off x="8861547" y="4725290"/>
            <a:ext cx="3038475" cy="923925"/>
          </a:xfrm>
        </p:spPr>
      </p:pic>
      <p:sp>
        <p:nvSpPr>
          <p:cNvPr id="5" name="Content Placeholder 2">
            <a:extLst>
              <a:ext uri="{FF2B5EF4-FFF2-40B4-BE49-F238E27FC236}">
                <a16:creationId xmlns:a16="http://schemas.microsoft.com/office/drawing/2014/main" id="{15E35025-0AD9-7E49-81A0-31B27008D453}"/>
              </a:ext>
            </a:extLst>
          </p:cNvPr>
          <p:cNvSpPr txBox="1">
            <a:spLocks/>
          </p:cNvSpPr>
          <p:nvPr/>
        </p:nvSpPr>
        <p:spPr>
          <a:xfrm>
            <a:off x="838200" y="1208785"/>
            <a:ext cx="10515600" cy="4693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Are those deliveries that are further from the economic center of Santiago de Chile those with the longest delivery delay?</a:t>
            </a:r>
          </a:p>
          <a:p>
            <a:endParaRPr lang="en-EC" dirty="0"/>
          </a:p>
        </p:txBody>
      </p:sp>
    </p:spTree>
    <p:extLst>
      <p:ext uri="{BB962C8B-B14F-4D97-AF65-F5344CB8AC3E}">
        <p14:creationId xmlns:p14="http://schemas.microsoft.com/office/powerpoint/2010/main" val="4131340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Correlation between delay and distance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608873" y="1981086"/>
            <a:ext cx="8080830" cy="4040415"/>
          </a:xfrm>
        </p:spPr>
      </p:pic>
      <p:pic>
        <p:nvPicPr>
          <p:cNvPr id="8" name="Marcador de contenido 7">
            <a:extLst>
              <a:ext uri="{FF2B5EF4-FFF2-40B4-BE49-F238E27FC236}">
                <a16:creationId xmlns:a16="http://schemas.microsoft.com/office/drawing/2014/main" id="{21F41B0B-2439-48C7-8B32-23ED336B10E1}"/>
              </a:ext>
            </a:extLst>
          </p:cNvPr>
          <p:cNvPicPr>
            <a:picLocks noGrp="1" noChangeAspect="1"/>
          </p:cNvPicPr>
          <p:nvPr>
            <p:ph sz="half" idx="2"/>
          </p:nvPr>
        </p:nvPicPr>
        <p:blipFill>
          <a:blip r:embed="rId3"/>
          <a:srcRect/>
          <a:stretch/>
        </p:blipFill>
        <p:spPr>
          <a:xfrm>
            <a:off x="8762999" y="4725539"/>
            <a:ext cx="3038475" cy="903330"/>
          </a:xfrm>
        </p:spPr>
      </p:pic>
    </p:spTree>
    <p:extLst>
      <p:ext uri="{BB962C8B-B14F-4D97-AF65-F5344CB8AC3E}">
        <p14:creationId xmlns:p14="http://schemas.microsoft.com/office/powerpoint/2010/main" val="755584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Cost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352552"/>
            <a:ext cx="7324726" cy="5155538"/>
          </a:xfrm>
        </p:spPr>
      </p:pic>
    </p:spTree>
    <p:extLst>
      <p:ext uri="{BB962C8B-B14F-4D97-AF65-F5344CB8AC3E}">
        <p14:creationId xmlns:p14="http://schemas.microsoft.com/office/powerpoint/2010/main" val="2291490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8DB6D-AB98-4797-A85D-C3FF6410ADD9}"/>
              </a:ext>
            </a:extLst>
          </p:cNvPr>
          <p:cNvSpPr>
            <a:spLocks noGrp="1"/>
          </p:cNvSpPr>
          <p:nvPr>
            <p:ph type="title"/>
          </p:nvPr>
        </p:nvSpPr>
        <p:spPr/>
        <p:txBody>
          <a:bodyPr>
            <a:normAutofit/>
          </a:bodyPr>
          <a:lstStyle/>
          <a:p>
            <a:r>
              <a:rPr lang="en-US" dirty="0"/>
              <a:t>Delivery type amount vs date</a:t>
            </a:r>
          </a:p>
        </p:txBody>
      </p:sp>
      <p:pic>
        <p:nvPicPr>
          <p:cNvPr id="7" name="Marcador de contenido 6">
            <a:extLst>
              <a:ext uri="{FF2B5EF4-FFF2-40B4-BE49-F238E27FC236}">
                <a16:creationId xmlns:a16="http://schemas.microsoft.com/office/drawing/2014/main" id="{F3331C67-B474-481D-B7AF-68EE3057036E}"/>
              </a:ext>
            </a:extLst>
          </p:cNvPr>
          <p:cNvPicPr>
            <a:picLocks noGrp="1" noChangeAspect="1"/>
          </p:cNvPicPr>
          <p:nvPr>
            <p:ph sz="half" idx="1"/>
          </p:nvPr>
        </p:nvPicPr>
        <p:blipFill>
          <a:blip r:embed="rId2"/>
          <a:srcRect/>
          <a:stretch/>
        </p:blipFill>
        <p:spPr>
          <a:xfrm>
            <a:off x="2433637" y="1673056"/>
            <a:ext cx="7324726" cy="4514529"/>
          </a:xfrm>
        </p:spPr>
      </p:pic>
    </p:spTree>
    <p:extLst>
      <p:ext uri="{BB962C8B-B14F-4D97-AF65-F5344CB8AC3E}">
        <p14:creationId xmlns:p14="http://schemas.microsoft.com/office/powerpoint/2010/main" val="2341401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4" name="Picture 3">
            <a:extLst>
              <a:ext uri="{FF2B5EF4-FFF2-40B4-BE49-F238E27FC236}">
                <a16:creationId xmlns:a16="http://schemas.microsoft.com/office/drawing/2014/main" id="{A7DFB49C-ED55-BC49-BE35-BC09694D4AC0}"/>
              </a:ext>
            </a:extLst>
          </p:cNvPr>
          <p:cNvPicPr>
            <a:picLocks noChangeAspect="1"/>
          </p:cNvPicPr>
          <p:nvPr/>
        </p:nvPicPr>
        <p:blipFill>
          <a:blip r:embed="rId2"/>
          <a:stretch>
            <a:fillRect/>
          </a:stretch>
        </p:blipFill>
        <p:spPr>
          <a:xfrm>
            <a:off x="5878200" y="1657626"/>
            <a:ext cx="5040000" cy="2520000"/>
          </a:xfrm>
          <a:prstGeom prst="rect">
            <a:avLst/>
          </a:prstGeom>
        </p:spPr>
      </p:pic>
      <p:pic>
        <p:nvPicPr>
          <p:cNvPr id="6" name="Picture 5">
            <a:extLst>
              <a:ext uri="{FF2B5EF4-FFF2-40B4-BE49-F238E27FC236}">
                <a16:creationId xmlns:a16="http://schemas.microsoft.com/office/drawing/2014/main" id="{7656DF73-9772-2740-8109-761F7A028EB6}"/>
              </a:ext>
            </a:extLst>
          </p:cNvPr>
          <p:cNvPicPr>
            <a:picLocks noChangeAspect="1"/>
          </p:cNvPicPr>
          <p:nvPr/>
        </p:nvPicPr>
        <p:blipFill>
          <a:blip r:embed="rId3"/>
          <a:stretch>
            <a:fillRect/>
          </a:stretch>
        </p:blipFill>
        <p:spPr>
          <a:xfrm>
            <a:off x="768626" y="1657626"/>
            <a:ext cx="5040000" cy="2520000"/>
          </a:xfrm>
          <a:prstGeom prst="rect">
            <a:avLst/>
          </a:prstGeom>
        </p:spPr>
      </p:pic>
      <p:pic>
        <p:nvPicPr>
          <p:cNvPr id="8" name="Picture 7">
            <a:extLst>
              <a:ext uri="{FF2B5EF4-FFF2-40B4-BE49-F238E27FC236}">
                <a16:creationId xmlns:a16="http://schemas.microsoft.com/office/drawing/2014/main" id="{B2F4802A-1DE2-5241-B046-3985FA1E7025}"/>
              </a:ext>
            </a:extLst>
          </p:cNvPr>
          <p:cNvPicPr>
            <a:picLocks noChangeAspect="1"/>
          </p:cNvPicPr>
          <p:nvPr/>
        </p:nvPicPr>
        <p:blipFill>
          <a:blip r:embed="rId4"/>
          <a:stretch>
            <a:fillRect/>
          </a:stretch>
        </p:blipFill>
        <p:spPr>
          <a:xfrm>
            <a:off x="3576000" y="4082205"/>
            <a:ext cx="5040000" cy="2520000"/>
          </a:xfrm>
          <a:prstGeom prst="rect">
            <a:avLst/>
          </a:prstGeom>
        </p:spPr>
      </p:pic>
      <p:sp>
        <p:nvSpPr>
          <p:cNvPr id="3" name="TextBox 2">
            <a:extLst>
              <a:ext uri="{FF2B5EF4-FFF2-40B4-BE49-F238E27FC236}">
                <a16:creationId xmlns:a16="http://schemas.microsoft.com/office/drawing/2014/main" id="{EC06A4FA-1608-4D4D-9700-6D9CBF5EADA3}"/>
              </a:ext>
            </a:extLst>
          </p:cNvPr>
          <p:cNvSpPr txBox="1"/>
          <p:nvPr/>
        </p:nvSpPr>
        <p:spPr>
          <a:xfrm>
            <a:off x="838200" y="1058639"/>
            <a:ext cx="9312965" cy="646331"/>
          </a:xfrm>
          <a:prstGeom prst="rect">
            <a:avLst/>
          </a:prstGeom>
          <a:noFill/>
        </p:spPr>
        <p:txBody>
          <a:bodyPr wrap="square" rtlCol="0">
            <a:spAutoFit/>
          </a:bodyPr>
          <a:lstStyle/>
          <a:p>
            <a:r>
              <a:rPr lang="en-US" dirty="0"/>
              <a:t>What are the common characteristics of the tasks with delay on delivery time?</a:t>
            </a:r>
          </a:p>
          <a:p>
            <a:endParaRPr lang="en-EC" dirty="0"/>
          </a:p>
        </p:txBody>
      </p:sp>
    </p:spTree>
    <p:extLst>
      <p:ext uri="{BB962C8B-B14F-4D97-AF65-F5344CB8AC3E}">
        <p14:creationId xmlns:p14="http://schemas.microsoft.com/office/powerpoint/2010/main" val="28577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8AFA-6DC2-5145-A272-F01181CD9779}"/>
              </a:ext>
            </a:extLst>
          </p:cNvPr>
          <p:cNvSpPr>
            <a:spLocks noGrp="1"/>
          </p:cNvSpPr>
          <p:nvPr>
            <p:ph type="title"/>
          </p:nvPr>
        </p:nvSpPr>
        <p:spPr/>
        <p:txBody>
          <a:bodyPr/>
          <a:lstStyle/>
          <a:p>
            <a:r>
              <a:rPr lang="en-EC" dirty="0"/>
              <a:t>Clustering (features </a:t>
            </a:r>
            <a:r>
              <a:rPr lang="en-US" dirty="0"/>
              <a:t>analysis</a:t>
            </a:r>
            <a:r>
              <a:rPr lang="en-EC" dirty="0"/>
              <a:t>)</a:t>
            </a:r>
          </a:p>
        </p:txBody>
      </p:sp>
      <p:pic>
        <p:nvPicPr>
          <p:cNvPr id="5" name="Picture 4">
            <a:extLst>
              <a:ext uri="{FF2B5EF4-FFF2-40B4-BE49-F238E27FC236}">
                <a16:creationId xmlns:a16="http://schemas.microsoft.com/office/drawing/2014/main" id="{3532268A-1D6B-8C48-A12B-237E28767DA5}"/>
              </a:ext>
            </a:extLst>
          </p:cNvPr>
          <p:cNvPicPr>
            <a:picLocks noChangeAspect="1"/>
          </p:cNvPicPr>
          <p:nvPr/>
        </p:nvPicPr>
        <p:blipFill>
          <a:blip r:embed="rId2"/>
          <a:stretch>
            <a:fillRect/>
          </a:stretch>
        </p:blipFill>
        <p:spPr>
          <a:xfrm>
            <a:off x="838200" y="1270000"/>
            <a:ext cx="5040000" cy="2520000"/>
          </a:xfrm>
          <a:prstGeom prst="rect">
            <a:avLst/>
          </a:prstGeom>
        </p:spPr>
      </p:pic>
      <p:pic>
        <p:nvPicPr>
          <p:cNvPr id="9" name="Picture 8">
            <a:extLst>
              <a:ext uri="{FF2B5EF4-FFF2-40B4-BE49-F238E27FC236}">
                <a16:creationId xmlns:a16="http://schemas.microsoft.com/office/drawing/2014/main" id="{ABB1457D-5EC0-E042-9537-89A03D0179BC}"/>
              </a:ext>
            </a:extLst>
          </p:cNvPr>
          <p:cNvPicPr>
            <a:picLocks noChangeAspect="1"/>
          </p:cNvPicPr>
          <p:nvPr/>
        </p:nvPicPr>
        <p:blipFill>
          <a:blip r:embed="rId3"/>
          <a:stretch>
            <a:fillRect/>
          </a:stretch>
        </p:blipFill>
        <p:spPr>
          <a:xfrm>
            <a:off x="6096000" y="1270000"/>
            <a:ext cx="5040000" cy="2520000"/>
          </a:xfrm>
          <a:prstGeom prst="rect">
            <a:avLst/>
          </a:prstGeom>
        </p:spPr>
      </p:pic>
      <p:pic>
        <p:nvPicPr>
          <p:cNvPr id="11" name="Picture 10">
            <a:extLst>
              <a:ext uri="{FF2B5EF4-FFF2-40B4-BE49-F238E27FC236}">
                <a16:creationId xmlns:a16="http://schemas.microsoft.com/office/drawing/2014/main" id="{61D17D8B-FE88-DE4D-8EB7-0674F7594FC3}"/>
              </a:ext>
            </a:extLst>
          </p:cNvPr>
          <p:cNvPicPr>
            <a:picLocks noChangeAspect="1"/>
          </p:cNvPicPr>
          <p:nvPr/>
        </p:nvPicPr>
        <p:blipFill>
          <a:blip r:embed="rId4"/>
          <a:stretch>
            <a:fillRect/>
          </a:stretch>
        </p:blipFill>
        <p:spPr>
          <a:xfrm>
            <a:off x="3576000" y="3866200"/>
            <a:ext cx="5040000" cy="2520000"/>
          </a:xfrm>
          <a:prstGeom prst="rect">
            <a:avLst/>
          </a:prstGeom>
        </p:spPr>
      </p:pic>
    </p:spTree>
    <p:extLst>
      <p:ext uri="{BB962C8B-B14F-4D97-AF65-F5344CB8AC3E}">
        <p14:creationId xmlns:p14="http://schemas.microsoft.com/office/powerpoint/2010/main" val="1333312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without standardization</a:t>
            </a:r>
            <a:endParaRPr lang="en-EC" dirty="0"/>
          </a:p>
        </p:txBody>
      </p:sp>
      <p:pic>
        <p:nvPicPr>
          <p:cNvPr id="5" name="Picture 4" descr="Chart, line chart&#10;&#10;Description automatically generated">
            <a:extLst>
              <a:ext uri="{FF2B5EF4-FFF2-40B4-BE49-F238E27FC236}">
                <a16:creationId xmlns:a16="http://schemas.microsoft.com/office/drawing/2014/main" id="{CD2401B2-144E-F744-852A-681FC258332B}"/>
              </a:ext>
            </a:extLst>
          </p:cNvPr>
          <p:cNvPicPr>
            <a:picLocks noChangeAspect="1"/>
          </p:cNvPicPr>
          <p:nvPr/>
        </p:nvPicPr>
        <p:blipFill>
          <a:blip r:embed="rId2"/>
          <a:stretch>
            <a:fillRect/>
          </a:stretch>
        </p:blipFill>
        <p:spPr>
          <a:xfrm>
            <a:off x="838200" y="1913835"/>
            <a:ext cx="5040000" cy="3222088"/>
          </a:xfrm>
          <a:prstGeom prst="rect">
            <a:avLst/>
          </a:prstGeom>
        </p:spPr>
      </p:pic>
      <p:pic>
        <p:nvPicPr>
          <p:cNvPr id="7" name="Picture 6" descr="Diagram&#10;&#10;Description automatically generated">
            <a:extLst>
              <a:ext uri="{FF2B5EF4-FFF2-40B4-BE49-F238E27FC236}">
                <a16:creationId xmlns:a16="http://schemas.microsoft.com/office/drawing/2014/main" id="{078F4363-8DD1-7E45-9177-DEFF82AD7B66}"/>
              </a:ext>
            </a:extLst>
          </p:cNvPr>
          <p:cNvPicPr>
            <a:picLocks noChangeAspect="1"/>
          </p:cNvPicPr>
          <p:nvPr/>
        </p:nvPicPr>
        <p:blipFill>
          <a:blip r:embed="rId3"/>
          <a:stretch>
            <a:fillRect/>
          </a:stretch>
        </p:blipFill>
        <p:spPr>
          <a:xfrm>
            <a:off x="6313802" y="1913835"/>
            <a:ext cx="5040000" cy="3623352"/>
          </a:xfrm>
          <a:prstGeom prst="rect">
            <a:avLst/>
          </a:prstGeom>
        </p:spPr>
      </p:pic>
    </p:spTree>
    <p:extLst>
      <p:ext uri="{BB962C8B-B14F-4D97-AF65-F5344CB8AC3E}">
        <p14:creationId xmlns:p14="http://schemas.microsoft.com/office/powerpoint/2010/main" val="83256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a:t>Clustering without standardization</a:t>
            </a:r>
            <a:endParaRPr lang="en-EC" dirty="0"/>
          </a:p>
        </p:txBody>
      </p:sp>
      <p:pic>
        <p:nvPicPr>
          <p:cNvPr id="34" name="Picture 33">
            <a:extLst>
              <a:ext uri="{FF2B5EF4-FFF2-40B4-BE49-F238E27FC236}">
                <a16:creationId xmlns:a16="http://schemas.microsoft.com/office/drawing/2014/main" id="{4B1021C9-F069-6840-8112-15F2D1C8221A}"/>
              </a:ext>
            </a:extLst>
          </p:cNvPr>
          <p:cNvPicPr>
            <a:picLocks noChangeAspect="1"/>
          </p:cNvPicPr>
          <p:nvPr/>
        </p:nvPicPr>
        <p:blipFill>
          <a:blip r:embed="rId2"/>
          <a:stretch>
            <a:fillRect/>
          </a:stretch>
        </p:blipFill>
        <p:spPr>
          <a:xfrm>
            <a:off x="315686" y="1536473"/>
            <a:ext cx="6120000" cy="1983557"/>
          </a:xfrm>
          <a:prstGeom prst="rect">
            <a:avLst/>
          </a:prstGeom>
        </p:spPr>
      </p:pic>
      <p:pic>
        <p:nvPicPr>
          <p:cNvPr id="35" name="Picture 34">
            <a:extLst>
              <a:ext uri="{FF2B5EF4-FFF2-40B4-BE49-F238E27FC236}">
                <a16:creationId xmlns:a16="http://schemas.microsoft.com/office/drawing/2014/main" id="{C03D2A26-51D4-9B4C-A0E4-9B60A0A66CD7}"/>
              </a:ext>
            </a:extLst>
          </p:cNvPr>
          <p:cNvPicPr>
            <a:picLocks noChangeAspect="1"/>
          </p:cNvPicPr>
          <p:nvPr/>
        </p:nvPicPr>
        <p:blipFill>
          <a:blip r:embed="rId3"/>
          <a:stretch>
            <a:fillRect/>
          </a:stretch>
        </p:blipFill>
        <p:spPr>
          <a:xfrm>
            <a:off x="5910943" y="1536473"/>
            <a:ext cx="6120000" cy="1983557"/>
          </a:xfrm>
          <a:prstGeom prst="rect">
            <a:avLst/>
          </a:prstGeom>
        </p:spPr>
      </p:pic>
      <p:pic>
        <p:nvPicPr>
          <p:cNvPr id="36" name="Picture 35">
            <a:extLst>
              <a:ext uri="{FF2B5EF4-FFF2-40B4-BE49-F238E27FC236}">
                <a16:creationId xmlns:a16="http://schemas.microsoft.com/office/drawing/2014/main" id="{F150FDBB-6812-6644-A7CD-4D6E505FDE55}"/>
              </a:ext>
            </a:extLst>
          </p:cNvPr>
          <p:cNvPicPr>
            <a:picLocks noChangeAspect="1"/>
          </p:cNvPicPr>
          <p:nvPr/>
        </p:nvPicPr>
        <p:blipFill>
          <a:blip r:embed="rId4"/>
          <a:stretch>
            <a:fillRect/>
          </a:stretch>
        </p:blipFill>
        <p:spPr>
          <a:xfrm>
            <a:off x="315686" y="3712936"/>
            <a:ext cx="6120000" cy="1983557"/>
          </a:xfrm>
          <a:prstGeom prst="rect">
            <a:avLst/>
          </a:prstGeom>
        </p:spPr>
      </p:pic>
      <p:pic>
        <p:nvPicPr>
          <p:cNvPr id="38" name="Picture 37">
            <a:extLst>
              <a:ext uri="{FF2B5EF4-FFF2-40B4-BE49-F238E27FC236}">
                <a16:creationId xmlns:a16="http://schemas.microsoft.com/office/drawing/2014/main" id="{829C570E-4B8B-3045-8688-2EBC8CB3D1B9}"/>
              </a:ext>
            </a:extLst>
          </p:cNvPr>
          <p:cNvPicPr>
            <a:picLocks noChangeAspect="1"/>
          </p:cNvPicPr>
          <p:nvPr/>
        </p:nvPicPr>
        <p:blipFill>
          <a:blip r:embed="rId5"/>
          <a:stretch>
            <a:fillRect/>
          </a:stretch>
        </p:blipFill>
        <p:spPr>
          <a:xfrm>
            <a:off x="5910943" y="3712935"/>
            <a:ext cx="6120000" cy="1983557"/>
          </a:xfrm>
          <a:prstGeom prst="rect">
            <a:avLst/>
          </a:prstGeom>
        </p:spPr>
      </p:pic>
    </p:spTree>
    <p:extLst>
      <p:ext uri="{BB962C8B-B14F-4D97-AF65-F5344CB8AC3E}">
        <p14:creationId xmlns:p14="http://schemas.microsoft.com/office/powerpoint/2010/main" val="409842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6A27-BC49-FC43-9F50-3BF54AE993AC}"/>
              </a:ext>
            </a:extLst>
          </p:cNvPr>
          <p:cNvSpPr>
            <a:spLocks noGrp="1"/>
          </p:cNvSpPr>
          <p:nvPr>
            <p:ph type="title"/>
          </p:nvPr>
        </p:nvSpPr>
        <p:spPr/>
        <p:txBody>
          <a:bodyPr/>
          <a:lstStyle/>
          <a:p>
            <a:r>
              <a:rPr lang="en-US" dirty="0"/>
              <a:t>Clustering with standardization</a:t>
            </a:r>
            <a:endParaRPr lang="en-EC" dirty="0"/>
          </a:p>
        </p:txBody>
      </p:sp>
      <p:graphicFrame>
        <p:nvGraphicFramePr>
          <p:cNvPr id="13" name="Table 13">
            <a:extLst>
              <a:ext uri="{FF2B5EF4-FFF2-40B4-BE49-F238E27FC236}">
                <a16:creationId xmlns:a16="http://schemas.microsoft.com/office/drawing/2014/main" id="{35ECA9EB-9FCD-8749-8801-71992CD23A0C}"/>
              </a:ext>
            </a:extLst>
          </p:cNvPr>
          <p:cNvGraphicFramePr>
            <a:graphicFrameLocks noGrp="1"/>
          </p:cNvGraphicFramePr>
          <p:nvPr>
            <p:extLst>
              <p:ext uri="{D42A27DB-BD31-4B8C-83A1-F6EECF244321}">
                <p14:modId xmlns:p14="http://schemas.microsoft.com/office/powerpoint/2010/main" val="2681690422"/>
              </p:ext>
            </p:extLst>
          </p:nvPr>
        </p:nvGraphicFramePr>
        <p:xfrm>
          <a:off x="1599292" y="4260082"/>
          <a:ext cx="2549072" cy="1854200"/>
        </p:xfrm>
        <a:graphic>
          <a:graphicData uri="http://schemas.openxmlformats.org/drawingml/2006/table">
            <a:tbl>
              <a:tblPr firstRow="1" bandRow="1"/>
              <a:tblGrid>
                <a:gridCol w="1286329">
                  <a:extLst>
                    <a:ext uri="{9D8B030D-6E8A-4147-A177-3AD203B41FA5}">
                      <a16:colId xmlns:a16="http://schemas.microsoft.com/office/drawing/2014/main" val="206991486"/>
                    </a:ext>
                  </a:extLst>
                </a:gridCol>
                <a:gridCol w="1262743">
                  <a:extLst>
                    <a:ext uri="{9D8B030D-6E8A-4147-A177-3AD203B41FA5}">
                      <a16:colId xmlns:a16="http://schemas.microsoft.com/office/drawing/2014/main" val="2666925324"/>
                    </a:ext>
                  </a:extLst>
                </a:gridCol>
              </a:tblGrid>
              <a:tr h="370840">
                <a:tc>
                  <a:txBody>
                    <a:bodyPr/>
                    <a:lstStyle/>
                    <a:p>
                      <a:r>
                        <a:rPr lang="en-EC" dirty="0">
                          <a:solidFill>
                            <a:schemeClr val="bg1"/>
                          </a:solidFill>
                        </a:rPr>
                        <a:t>Cluster</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tc>
                  <a:txBody>
                    <a:bodyPr/>
                    <a:lstStyle/>
                    <a:p>
                      <a:r>
                        <a:rPr lang="en-EC" dirty="0">
                          <a:solidFill>
                            <a:schemeClr val="bg1"/>
                          </a:solidFill>
                        </a:rPr>
                        <a:t>Population</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solidFill>
                      <a:srgbClr val="EE5356"/>
                    </a:solidFill>
                  </a:tcPr>
                </a:tc>
                <a:extLst>
                  <a:ext uri="{0D108BD9-81ED-4DB2-BD59-A6C34878D82A}">
                    <a16:rowId xmlns:a16="http://schemas.microsoft.com/office/drawing/2014/main" val="280376878"/>
                  </a:ext>
                </a:extLst>
              </a:tr>
              <a:tr h="370840">
                <a:tc>
                  <a:txBody>
                    <a:bodyPr/>
                    <a:lstStyle/>
                    <a:p>
                      <a:r>
                        <a:rPr lang="en-EC" dirty="0"/>
                        <a:t>Cluster 0</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25518</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422466372"/>
                  </a:ext>
                </a:extLst>
              </a:tr>
              <a:tr h="370840">
                <a:tc>
                  <a:txBody>
                    <a:bodyPr/>
                    <a:lstStyle/>
                    <a:p>
                      <a:r>
                        <a:rPr lang="en-EC" dirty="0"/>
                        <a:t>Cluster 1</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75247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1364506906"/>
                  </a:ext>
                </a:extLst>
              </a:tr>
              <a:tr h="370840">
                <a:tc>
                  <a:txBody>
                    <a:bodyPr/>
                    <a:lstStyle/>
                    <a:p>
                      <a:r>
                        <a:rPr lang="en-EC" dirty="0"/>
                        <a:t>Cluster 2</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70237</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2574042315"/>
                  </a:ext>
                </a:extLst>
              </a:tr>
              <a:tr h="370840">
                <a:tc>
                  <a:txBody>
                    <a:bodyPr/>
                    <a:lstStyle/>
                    <a:p>
                      <a:r>
                        <a:rPr lang="en-EC" dirty="0"/>
                        <a:t>Cluster 3</a:t>
                      </a:r>
                    </a:p>
                  </a:txBody>
                  <a:tcP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tc>
                  <a:txBody>
                    <a:bodyPr/>
                    <a:lstStyle/>
                    <a:p>
                      <a:pPr algn="r"/>
                      <a:r>
                        <a:rPr lang="en-EC" dirty="0"/>
                        <a:t>55826</a:t>
                      </a:r>
                    </a:p>
                  </a:txBody>
                  <a:tcPr anchor="ctr">
                    <a:lnL w="12700" cap="flat" cmpd="sng" algn="ctr">
                      <a:solidFill>
                        <a:srgbClr val="EE5356"/>
                      </a:solidFill>
                      <a:prstDash val="solid"/>
                      <a:round/>
                      <a:headEnd type="none" w="med" len="med"/>
                      <a:tailEnd type="none" w="med" len="med"/>
                    </a:lnL>
                    <a:lnR w="12700" cap="flat" cmpd="sng" algn="ctr">
                      <a:solidFill>
                        <a:srgbClr val="EE5356"/>
                      </a:solidFill>
                      <a:prstDash val="solid"/>
                      <a:round/>
                      <a:headEnd type="none" w="med" len="med"/>
                      <a:tailEnd type="none" w="med" len="med"/>
                    </a:lnR>
                    <a:lnT w="12700" cap="flat" cmpd="sng" algn="ctr">
                      <a:solidFill>
                        <a:srgbClr val="EE5356"/>
                      </a:solidFill>
                      <a:prstDash val="solid"/>
                      <a:round/>
                      <a:headEnd type="none" w="med" len="med"/>
                      <a:tailEnd type="none" w="med" len="med"/>
                    </a:lnT>
                    <a:lnB w="12700" cap="flat" cmpd="sng" algn="ctr">
                      <a:solidFill>
                        <a:srgbClr val="EE5356"/>
                      </a:solidFill>
                      <a:prstDash val="solid"/>
                      <a:round/>
                      <a:headEnd type="none" w="med" len="med"/>
                      <a:tailEnd type="none" w="med" len="med"/>
                    </a:lnB>
                  </a:tcPr>
                </a:tc>
                <a:extLst>
                  <a:ext uri="{0D108BD9-81ED-4DB2-BD59-A6C34878D82A}">
                    <a16:rowId xmlns:a16="http://schemas.microsoft.com/office/drawing/2014/main" val="791266192"/>
                  </a:ext>
                </a:extLst>
              </a:tr>
            </a:tbl>
          </a:graphicData>
        </a:graphic>
      </p:graphicFrame>
      <p:pic>
        <p:nvPicPr>
          <p:cNvPr id="16" name="Picture 15">
            <a:extLst>
              <a:ext uri="{FF2B5EF4-FFF2-40B4-BE49-F238E27FC236}">
                <a16:creationId xmlns:a16="http://schemas.microsoft.com/office/drawing/2014/main" id="{6E57AE07-1CFC-B346-9D86-8290AB9F68F7}"/>
              </a:ext>
            </a:extLst>
          </p:cNvPr>
          <p:cNvPicPr>
            <a:picLocks noChangeAspect="1"/>
          </p:cNvPicPr>
          <p:nvPr/>
        </p:nvPicPr>
        <p:blipFill>
          <a:blip r:embed="rId2"/>
          <a:stretch>
            <a:fillRect/>
          </a:stretch>
        </p:blipFill>
        <p:spPr>
          <a:xfrm>
            <a:off x="5593492" y="1422496"/>
            <a:ext cx="5760308" cy="4691786"/>
          </a:xfrm>
          <a:prstGeom prst="rect">
            <a:avLst/>
          </a:prstGeom>
        </p:spPr>
      </p:pic>
      <p:pic>
        <p:nvPicPr>
          <p:cNvPr id="3" name="Picture 2">
            <a:extLst>
              <a:ext uri="{FF2B5EF4-FFF2-40B4-BE49-F238E27FC236}">
                <a16:creationId xmlns:a16="http://schemas.microsoft.com/office/drawing/2014/main" id="{4E03984E-0A7C-3A44-84CB-0AFC527E52BB}"/>
              </a:ext>
            </a:extLst>
          </p:cNvPr>
          <p:cNvPicPr>
            <a:picLocks noChangeAspect="1"/>
          </p:cNvPicPr>
          <p:nvPr/>
        </p:nvPicPr>
        <p:blipFill>
          <a:blip r:embed="rId3"/>
          <a:stretch>
            <a:fillRect/>
          </a:stretch>
        </p:blipFill>
        <p:spPr>
          <a:xfrm>
            <a:off x="745602" y="1422496"/>
            <a:ext cx="3996290" cy="2633687"/>
          </a:xfrm>
          <a:prstGeom prst="rect">
            <a:avLst/>
          </a:prstGeom>
        </p:spPr>
      </p:pic>
    </p:spTree>
    <p:extLst>
      <p:ext uri="{BB962C8B-B14F-4D97-AF65-F5344CB8AC3E}">
        <p14:creationId xmlns:p14="http://schemas.microsoft.com/office/powerpoint/2010/main" val="390060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n-US" dirty="0"/>
              <a:t>Clustering with standardization</a:t>
            </a:r>
            <a:endParaRPr lang="en-EC" dirty="0"/>
          </a:p>
        </p:txBody>
      </p:sp>
      <p:pic>
        <p:nvPicPr>
          <p:cNvPr id="11" name="Picture 10">
            <a:extLst>
              <a:ext uri="{FF2B5EF4-FFF2-40B4-BE49-F238E27FC236}">
                <a16:creationId xmlns:a16="http://schemas.microsoft.com/office/drawing/2014/main" id="{BF225F1C-DD61-B447-9F9C-E55CA764D617}"/>
              </a:ext>
            </a:extLst>
          </p:cNvPr>
          <p:cNvPicPr>
            <a:picLocks noChangeAspect="1"/>
          </p:cNvPicPr>
          <p:nvPr/>
        </p:nvPicPr>
        <p:blipFill>
          <a:blip r:embed="rId2"/>
          <a:stretch>
            <a:fillRect/>
          </a:stretch>
        </p:blipFill>
        <p:spPr>
          <a:xfrm>
            <a:off x="391886" y="1548117"/>
            <a:ext cx="5497285" cy="2013003"/>
          </a:xfrm>
          <a:prstGeom prst="rect">
            <a:avLst/>
          </a:prstGeom>
        </p:spPr>
      </p:pic>
      <p:pic>
        <p:nvPicPr>
          <p:cNvPr id="12" name="Picture 11">
            <a:extLst>
              <a:ext uri="{FF2B5EF4-FFF2-40B4-BE49-F238E27FC236}">
                <a16:creationId xmlns:a16="http://schemas.microsoft.com/office/drawing/2014/main" id="{6EA6F667-2AEB-C540-BF4F-DBB48DFC6A60}"/>
              </a:ext>
            </a:extLst>
          </p:cNvPr>
          <p:cNvPicPr>
            <a:picLocks noChangeAspect="1"/>
          </p:cNvPicPr>
          <p:nvPr/>
        </p:nvPicPr>
        <p:blipFill>
          <a:blip r:embed="rId3"/>
          <a:stretch>
            <a:fillRect/>
          </a:stretch>
        </p:blipFill>
        <p:spPr>
          <a:xfrm>
            <a:off x="391886" y="3901596"/>
            <a:ext cx="5497285" cy="1973385"/>
          </a:xfrm>
          <a:prstGeom prst="rect">
            <a:avLst/>
          </a:prstGeom>
        </p:spPr>
      </p:pic>
      <p:pic>
        <p:nvPicPr>
          <p:cNvPr id="13" name="Picture 12">
            <a:extLst>
              <a:ext uri="{FF2B5EF4-FFF2-40B4-BE49-F238E27FC236}">
                <a16:creationId xmlns:a16="http://schemas.microsoft.com/office/drawing/2014/main" id="{5E57A0D0-98F6-6246-9C7F-47F15ADB2F39}"/>
              </a:ext>
            </a:extLst>
          </p:cNvPr>
          <p:cNvPicPr>
            <a:picLocks noChangeAspect="1"/>
          </p:cNvPicPr>
          <p:nvPr/>
        </p:nvPicPr>
        <p:blipFill>
          <a:blip r:embed="rId4"/>
          <a:stretch>
            <a:fillRect/>
          </a:stretch>
        </p:blipFill>
        <p:spPr>
          <a:xfrm>
            <a:off x="6183088" y="1610594"/>
            <a:ext cx="5323115" cy="1950408"/>
          </a:xfrm>
          <a:prstGeom prst="rect">
            <a:avLst/>
          </a:prstGeom>
        </p:spPr>
      </p:pic>
      <p:pic>
        <p:nvPicPr>
          <p:cNvPr id="14" name="Picture 13">
            <a:extLst>
              <a:ext uri="{FF2B5EF4-FFF2-40B4-BE49-F238E27FC236}">
                <a16:creationId xmlns:a16="http://schemas.microsoft.com/office/drawing/2014/main" id="{38954DAF-41A7-D542-982C-D81828E06033}"/>
              </a:ext>
            </a:extLst>
          </p:cNvPr>
          <p:cNvPicPr>
            <a:picLocks noChangeAspect="1"/>
          </p:cNvPicPr>
          <p:nvPr/>
        </p:nvPicPr>
        <p:blipFill>
          <a:blip r:embed="rId5"/>
          <a:stretch>
            <a:fillRect/>
          </a:stretch>
        </p:blipFill>
        <p:spPr>
          <a:xfrm>
            <a:off x="6302831" y="3855602"/>
            <a:ext cx="5483275" cy="2013004"/>
          </a:xfrm>
          <a:prstGeom prst="rect">
            <a:avLst/>
          </a:prstGeom>
        </p:spPr>
      </p:pic>
    </p:spTree>
    <p:extLst>
      <p:ext uri="{BB962C8B-B14F-4D97-AF65-F5344CB8AC3E}">
        <p14:creationId xmlns:p14="http://schemas.microsoft.com/office/powerpoint/2010/main" val="123888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9895-39A7-F149-9325-71E8D173754E}"/>
              </a:ext>
            </a:extLst>
          </p:cNvPr>
          <p:cNvSpPr>
            <a:spLocks noGrp="1"/>
          </p:cNvSpPr>
          <p:nvPr>
            <p:ph type="title"/>
          </p:nvPr>
        </p:nvSpPr>
        <p:spPr/>
        <p:txBody>
          <a:bodyPr/>
          <a:lstStyle/>
          <a:p>
            <a:r>
              <a:rPr lang="en-EC" dirty="0"/>
              <a:t>Traffict dataset descripcion</a:t>
            </a:r>
          </a:p>
        </p:txBody>
      </p:sp>
      <p:sp>
        <p:nvSpPr>
          <p:cNvPr id="3" name="Content Placeholder 2">
            <a:extLst>
              <a:ext uri="{FF2B5EF4-FFF2-40B4-BE49-F238E27FC236}">
                <a16:creationId xmlns:a16="http://schemas.microsoft.com/office/drawing/2014/main" id="{2A25176E-6F89-374F-8BE2-7DE9F15AC0A2}"/>
              </a:ext>
            </a:extLst>
          </p:cNvPr>
          <p:cNvSpPr>
            <a:spLocks noGrp="1"/>
          </p:cNvSpPr>
          <p:nvPr>
            <p:ph idx="1"/>
          </p:nvPr>
        </p:nvSpPr>
        <p:spPr/>
        <p:txBody>
          <a:bodyPr/>
          <a:lstStyle/>
          <a:p>
            <a:pPr marL="0" indent="0">
              <a:buNone/>
            </a:pPr>
            <a:r>
              <a:rPr lang="en-US" dirty="0"/>
              <a:t>This dataset was obtained from TOMTOM that service to fetch information about traffic of cities. The dataset used contains information about of traffic on Santiago de Chile. The available information is as follows:</a:t>
            </a:r>
          </a:p>
          <a:p>
            <a:pPr lvl="1"/>
            <a:r>
              <a:rPr lang="en-US" dirty="0"/>
              <a:t>ID of segment: unique identifier.</a:t>
            </a:r>
          </a:p>
          <a:p>
            <a:pPr lvl="1"/>
            <a:r>
              <a:rPr lang="en-US" dirty="0"/>
              <a:t>Polygon: area of Santiago of chile.</a:t>
            </a:r>
          </a:p>
          <a:p>
            <a:pPr lvl="1"/>
            <a:r>
              <a:rPr lang="en-EC" dirty="0"/>
              <a:t>Traffict segments: list of object (JSON) with this structure:</a:t>
            </a:r>
          </a:p>
          <a:p>
            <a:pPr lvl="2"/>
            <a:r>
              <a:rPr lang="en-EC" dirty="0"/>
              <a:t>Time slide: slide of 3 hours of the day</a:t>
            </a:r>
          </a:p>
          <a:p>
            <a:pPr lvl="2"/>
            <a:r>
              <a:rPr lang="en-EC" dirty="0"/>
              <a:t>Traffict: intensity of traffict from 0 to 1</a:t>
            </a:r>
          </a:p>
          <a:p>
            <a:pPr marL="0" indent="0">
              <a:buNone/>
            </a:pPr>
            <a:endParaRPr lang="en-EC" dirty="0"/>
          </a:p>
        </p:txBody>
      </p:sp>
    </p:spTree>
    <p:extLst>
      <p:ext uri="{BB962C8B-B14F-4D97-AF65-F5344CB8AC3E}">
        <p14:creationId xmlns:p14="http://schemas.microsoft.com/office/powerpoint/2010/main" val="1199060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a:t>Social </a:t>
            </a:r>
            <a:r>
              <a:rPr lang="es-EC" dirty="0" err="1"/>
              <a:t>network</a:t>
            </a:r>
            <a:r>
              <a:rPr lang="es-EC" dirty="0"/>
              <a:t> </a:t>
            </a:r>
            <a:r>
              <a:rPr lang="es-EC" dirty="0" err="1"/>
              <a:t>analysis</a:t>
            </a:r>
            <a:endParaRPr lang="en-EC" dirty="0"/>
          </a:p>
        </p:txBody>
      </p:sp>
      <p:pic>
        <p:nvPicPr>
          <p:cNvPr id="4" name="Imagen 3" descr="Gráfico, Diagrama&#10;&#10;Descripción generada automáticamente">
            <a:extLst>
              <a:ext uri="{FF2B5EF4-FFF2-40B4-BE49-F238E27FC236}">
                <a16:creationId xmlns:a16="http://schemas.microsoft.com/office/drawing/2014/main" id="{82849817-FD7F-43D2-BD3F-4493DBE4B696}"/>
              </a:ext>
            </a:extLst>
          </p:cNvPr>
          <p:cNvPicPr>
            <a:picLocks noChangeAspect="1"/>
          </p:cNvPicPr>
          <p:nvPr/>
        </p:nvPicPr>
        <p:blipFill>
          <a:blip r:embed="rId3"/>
          <a:stretch>
            <a:fillRect/>
          </a:stretch>
        </p:blipFill>
        <p:spPr>
          <a:xfrm>
            <a:off x="1637885" y="1626670"/>
            <a:ext cx="8350940" cy="4600671"/>
          </a:xfrm>
          <a:prstGeom prst="rect">
            <a:avLst/>
          </a:prstGeom>
        </p:spPr>
      </p:pic>
      <p:sp>
        <p:nvSpPr>
          <p:cNvPr id="3" name="Rectangle 2">
            <a:extLst>
              <a:ext uri="{FF2B5EF4-FFF2-40B4-BE49-F238E27FC236}">
                <a16:creationId xmlns:a16="http://schemas.microsoft.com/office/drawing/2014/main" id="{903D36F0-C932-A243-BB73-7E60C049CDC1}"/>
              </a:ext>
            </a:extLst>
          </p:cNvPr>
          <p:cNvSpPr/>
          <p:nvPr/>
        </p:nvSpPr>
        <p:spPr>
          <a:xfrm>
            <a:off x="838200" y="1079003"/>
            <a:ext cx="9934575" cy="369332"/>
          </a:xfrm>
          <a:prstGeom prst="rect">
            <a:avLst/>
          </a:prstGeom>
        </p:spPr>
        <p:txBody>
          <a:bodyPr wrap="square">
            <a:spAutoFit/>
          </a:bodyPr>
          <a:lstStyle/>
          <a:p>
            <a:r>
              <a:rPr lang="en-EC" dirty="0"/>
              <a:t>Does the traffic intensity at the destination point of a delivery influence the delivery time?</a:t>
            </a:r>
          </a:p>
        </p:txBody>
      </p:sp>
    </p:spTree>
    <p:extLst>
      <p:ext uri="{BB962C8B-B14F-4D97-AF65-F5344CB8AC3E}">
        <p14:creationId xmlns:p14="http://schemas.microsoft.com/office/powerpoint/2010/main" val="387283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A</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185605"/>
            <a:ext cx="9353550" cy="5069594"/>
          </a:xfrm>
          <a:prstGeom prst="rect">
            <a:avLst/>
          </a:prstGeom>
        </p:spPr>
      </p:pic>
    </p:spTree>
    <p:extLst>
      <p:ext uri="{BB962C8B-B14F-4D97-AF65-F5344CB8AC3E}">
        <p14:creationId xmlns:p14="http://schemas.microsoft.com/office/powerpoint/2010/main" val="332606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FCAC-E4B2-0C4D-8E2D-A4B190486F1A}"/>
              </a:ext>
            </a:extLst>
          </p:cNvPr>
          <p:cNvSpPr>
            <a:spLocks noGrp="1"/>
          </p:cNvSpPr>
          <p:nvPr>
            <p:ph type="title"/>
          </p:nvPr>
        </p:nvSpPr>
        <p:spPr/>
        <p:txBody>
          <a:bodyPr/>
          <a:lstStyle/>
          <a:p>
            <a:r>
              <a:rPr lang="es-EC" dirty="0" err="1"/>
              <a:t>Important</a:t>
            </a:r>
            <a:r>
              <a:rPr lang="es-EC" dirty="0"/>
              <a:t> comunas: </a:t>
            </a:r>
            <a:r>
              <a:rPr lang="es-EC" dirty="0" err="1"/>
              <a:t>criteria</a:t>
            </a:r>
            <a:r>
              <a:rPr lang="es-EC" dirty="0"/>
              <a:t> B</a:t>
            </a:r>
            <a:endParaRPr lang="en-EC" dirty="0"/>
          </a:p>
        </p:txBody>
      </p:sp>
      <p:pic>
        <p:nvPicPr>
          <p:cNvPr id="4" name="Imagen 3">
            <a:extLst>
              <a:ext uri="{FF2B5EF4-FFF2-40B4-BE49-F238E27FC236}">
                <a16:creationId xmlns:a16="http://schemas.microsoft.com/office/drawing/2014/main" id="{82849817-FD7F-43D2-BD3F-4493DBE4B696}"/>
              </a:ext>
            </a:extLst>
          </p:cNvPr>
          <p:cNvPicPr>
            <a:picLocks noChangeAspect="1"/>
          </p:cNvPicPr>
          <p:nvPr/>
        </p:nvPicPr>
        <p:blipFill>
          <a:blip r:embed="rId2"/>
          <a:srcRect/>
          <a:stretch/>
        </p:blipFill>
        <p:spPr>
          <a:xfrm>
            <a:off x="1419225" y="1273083"/>
            <a:ext cx="9353550" cy="4894637"/>
          </a:xfrm>
          <a:prstGeom prst="rect">
            <a:avLst/>
          </a:prstGeom>
        </p:spPr>
      </p:pic>
    </p:spTree>
    <p:extLst>
      <p:ext uri="{BB962C8B-B14F-4D97-AF65-F5344CB8AC3E}">
        <p14:creationId xmlns:p14="http://schemas.microsoft.com/office/powerpoint/2010/main" val="119678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1FC0-5376-0F41-9B13-543A577F9715}"/>
              </a:ext>
            </a:extLst>
          </p:cNvPr>
          <p:cNvSpPr>
            <a:spLocks noGrp="1"/>
          </p:cNvSpPr>
          <p:nvPr>
            <p:ph type="title"/>
          </p:nvPr>
        </p:nvSpPr>
        <p:spPr/>
        <p:txBody>
          <a:bodyPr/>
          <a:lstStyle/>
          <a:p>
            <a:r>
              <a:rPr lang="en-EC" dirty="0"/>
              <a:t>Model Predicition </a:t>
            </a:r>
          </a:p>
        </p:txBody>
      </p:sp>
      <p:sp>
        <p:nvSpPr>
          <p:cNvPr id="3" name="Content Placeholder 2">
            <a:extLst>
              <a:ext uri="{FF2B5EF4-FFF2-40B4-BE49-F238E27FC236}">
                <a16:creationId xmlns:a16="http://schemas.microsoft.com/office/drawing/2014/main" id="{C4283022-2734-3247-8C81-83843592E819}"/>
              </a:ext>
            </a:extLst>
          </p:cNvPr>
          <p:cNvSpPr>
            <a:spLocks noGrp="1"/>
          </p:cNvSpPr>
          <p:nvPr>
            <p:ph idx="1"/>
          </p:nvPr>
        </p:nvSpPr>
        <p:spPr/>
        <p:txBody>
          <a:bodyPr>
            <a:normAutofit lnSpcReduction="10000"/>
          </a:bodyPr>
          <a:lstStyle/>
          <a:p>
            <a:pPr marL="0" indent="0">
              <a:buNone/>
            </a:pPr>
            <a:r>
              <a:rPr lang="en-US" dirty="0"/>
              <a:t>After creating metrics and analyzing the ones that correlate with the timeliness of deliveries, we defined a linear regression model with the following features to predict the delivery effective time:</a:t>
            </a:r>
          </a:p>
          <a:p>
            <a:r>
              <a:rPr lang="en-EC" dirty="0"/>
              <a:t>Cost</a:t>
            </a:r>
          </a:p>
          <a:p>
            <a:r>
              <a:rPr lang="en-EC" dirty="0"/>
              <a:t>Lat delivery</a:t>
            </a:r>
          </a:p>
          <a:p>
            <a:r>
              <a:rPr lang="en-EC" dirty="0"/>
              <a:t>Long delivery</a:t>
            </a:r>
          </a:p>
          <a:p>
            <a:r>
              <a:rPr lang="en-EC" dirty="0"/>
              <a:t>Task around</a:t>
            </a:r>
          </a:p>
          <a:p>
            <a:r>
              <a:rPr lang="en-EC" dirty="0"/>
              <a:t>Distance</a:t>
            </a:r>
          </a:p>
          <a:p>
            <a:r>
              <a:rPr lang="en-EC" dirty="0"/>
              <a:t>Total size</a:t>
            </a:r>
          </a:p>
          <a:p>
            <a:r>
              <a:rPr lang="en-EC" dirty="0"/>
              <a:t>Delivery type</a:t>
            </a:r>
          </a:p>
          <a:p>
            <a:r>
              <a:rPr lang="en-EC" dirty="0"/>
              <a:t>Pickup effective time</a:t>
            </a:r>
          </a:p>
          <a:p>
            <a:r>
              <a:rPr lang="en-EC" dirty="0"/>
              <a:t>Delivery time</a:t>
            </a:r>
          </a:p>
        </p:txBody>
      </p:sp>
    </p:spTree>
    <p:extLst>
      <p:ext uri="{BB962C8B-B14F-4D97-AF65-F5344CB8AC3E}">
        <p14:creationId xmlns:p14="http://schemas.microsoft.com/office/powerpoint/2010/main" val="165736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A4B2-55A9-FD4A-860A-A9EE6033AB88}"/>
              </a:ext>
            </a:extLst>
          </p:cNvPr>
          <p:cNvSpPr>
            <a:spLocks noGrp="1"/>
          </p:cNvSpPr>
          <p:nvPr>
            <p:ph type="title"/>
          </p:nvPr>
        </p:nvSpPr>
        <p:spPr/>
        <p:txBody>
          <a:bodyPr/>
          <a:lstStyle/>
          <a:p>
            <a:r>
              <a:rPr lang="en-EC" dirty="0"/>
              <a:t>Model evaluation</a:t>
            </a:r>
          </a:p>
        </p:txBody>
      </p:sp>
      <p:graphicFrame>
        <p:nvGraphicFramePr>
          <p:cNvPr id="4" name="Table 4">
            <a:extLst>
              <a:ext uri="{FF2B5EF4-FFF2-40B4-BE49-F238E27FC236}">
                <a16:creationId xmlns:a16="http://schemas.microsoft.com/office/drawing/2014/main" id="{2FB20ED0-0052-104B-BBE4-3EB133EC28B1}"/>
              </a:ext>
            </a:extLst>
          </p:cNvPr>
          <p:cNvGraphicFramePr>
            <a:graphicFrameLocks noGrp="1"/>
          </p:cNvGraphicFramePr>
          <p:nvPr>
            <p:extLst>
              <p:ext uri="{D42A27DB-BD31-4B8C-83A1-F6EECF244321}">
                <p14:modId xmlns:p14="http://schemas.microsoft.com/office/powerpoint/2010/main" val="1121891633"/>
              </p:ext>
            </p:extLst>
          </p:nvPr>
        </p:nvGraphicFramePr>
        <p:xfrm>
          <a:off x="1104419" y="2131060"/>
          <a:ext cx="3247663" cy="2595880"/>
        </p:xfrm>
        <a:graphic>
          <a:graphicData uri="http://schemas.openxmlformats.org/drawingml/2006/table">
            <a:tbl>
              <a:tblPr firstRow="1" bandRow="1">
                <a:tableStyleId>{5C22544A-7EE6-4342-B048-85BDC9FD1C3A}</a:tableStyleId>
              </a:tblPr>
              <a:tblGrid>
                <a:gridCol w="1939724">
                  <a:extLst>
                    <a:ext uri="{9D8B030D-6E8A-4147-A177-3AD203B41FA5}">
                      <a16:colId xmlns:a16="http://schemas.microsoft.com/office/drawing/2014/main" val="3168889885"/>
                    </a:ext>
                  </a:extLst>
                </a:gridCol>
                <a:gridCol w="1307939">
                  <a:extLst>
                    <a:ext uri="{9D8B030D-6E8A-4147-A177-3AD203B41FA5}">
                      <a16:colId xmlns:a16="http://schemas.microsoft.com/office/drawing/2014/main" val="4050924022"/>
                    </a:ext>
                  </a:extLst>
                </a:gridCol>
              </a:tblGrid>
              <a:tr h="370840">
                <a:tc>
                  <a:txBody>
                    <a:bodyPr/>
                    <a:lstStyle/>
                    <a:p>
                      <a:r>
                        <a:rPr lang="en-EC" b="1" dirty="0">
                          <a:solidFill>
                            <a:sysClr val="windowText" lastClr="000000"/>
                          </a:solidFill>
                        </a:rPr>
                        <a:t>MAE</a:t>
                      </a:r>
                    </a:p>
                  </a:txBody>
                  <a:tcPr>
                    <a:lnL w="28575" cap="flat" cmpd="sng" algn="ctr">
                      <a:solidFill>
                        <a:schemeClr val="accent1">
                          <a:lumMod val="60000"/>
                          <a:lumOff val="40000"/>
                        </a:schemeClr>
                      </a:solidFill>
                      <a:prstDash val="solid"/>
                      <a:round/>
                      <a:headEnd type="none" w="med" len="med"/>
                      <a:tailEnd type="none" w="med" len="med"/>
                    </a:lnL>
                    <a:lnT w="28575" cap="flat" cmpd="sng" algn="ctr">
                      <a:solidFill>
                        <a:schemeClr val="accent1">
                          <a:lumMod val="60000"/>
                          <a:lumOff val="40000"/>
                        </a:schemeClr>
                      </a:solidFill>
                      <a:prstDash val="solid"/>
                      <a:round/>
                      <a:headEnd type="none" w="med" len="med"/>
                      <a:tailEnd type="none" w="med" len="med"/>
                    </a:lnT>
                    <a:solidFill>
                      <a:srgbClr val="E9EBF5"/>
                    </a:solidFill>
                  </a:tcPr>
                </a:tc>
                <a:tc>
                  <a:txBody>
                    <a:bodyPr/>
                    <a:lstStyle/>
                    <a:p>
                      <a:pPr algn="r"/>
                      <a:r>
                        <a:rPr lang="en-EC" sz="1800" b="0" i="0" kern="1200" dirty="0">
                          <a:solidFill>
                            <a:sysClr val="windowText" lastClr="000000"/>
                          </a:solidFill>
                          <a:effectLst/>
                          <a:latin typeface="+mn-lt"/>
                          <a:ea typeface="+mn-ea"/>
                          <a:cs typeface="+mn-cs"/>
                        </a:rPr>
                        <a:t>14562.92</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solidFill>
                      <a:srgbClr val="E9EBF5"/>
                    </a:solidFill>
                  </a:tcPr>
                </a:tc>
                <a:extLst>
                  <a:ext uri="{0D108BD9-81ED-4DB2-BD59-A6C34878D82A}">
                    <a16:rowId xmlns:a16="http://schemas.microsoft.com/office/drawing/2014/main" val="2830673656"/>
                  </a:ext>
                </a:extLst>
              </a:tr>
              <a:tr h="370840">
                <a:tc>
                  <a:txBody>
                    <a:bodyPr/>
                    <a:lstStyle/>
                    <a:p>
                      <a:r>
                        <a:rPr lang="en-EC" b="1" dirty="0">
                          <a:solidFill>
                            <a:sysClr val="windowText" lastClr="000000"/>
                          </a:solidFill>
                        </a:rPr>
                        <a:t>RMSE</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60948.58</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2837177033"/>
                  </a:ext>
                </a:extLst>
              </a:tr>
              <a:tr h="370840">
                <a:tc>
                  <a:txBody>
                    <a:bodyPr/>
                    <a:lstStyle/>
                    <a:p>
                      <a:r>
                        <a:rPr lang="en-EC" b="1" dirty="0">
                          <a:solidFill>
                            <a:sysClr val="windowText" lastClr="000000"/>
                          </a:solidFill>
                        </a:rPr>
                        <a:t>R2 score</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0.999300</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2632104911"/>
                  </a:ext>
                </a:extLst>
              </a:tr>
              <a:tr h="370840">
                <a:tc>
                  <a:txBody>
                    <a:bodyPr/>
                    <a:lstStyle/>
                    <a:p>
                      <a:r>
                        <a:rPr lang="en-EC" b="1" dirty="0">
                          <a:solidFill>
                            <a:sysClr val="windowText" lastClr="000000"/>
                          </a:solidFill>
                        </a:rPr>
                        <a:t>F1 (Press)</a:t>
                      </a:r>
                    </a:p>
                  </a:txBody>
                  <a:tcPr>
                    <a:lnL w="28575" cap="flat" cmpd="sng" algn="ctr">
                      <a:solidFill>
                        <a:schemeClr val="accent1">
                          <a:lumMod val="60000"/>
                          <a:lumOff val="40000"/>
                        </a:schemeClr>
                      </a:solidFill>
                      <a:prstDash val="solid"/>
                      <a:round/>
                      <a:headEnd type="none" w="med" len="med"/>
                      <a:tailEnd type="none" w="med" len="med"/>
                    </a:lnL>
                  </a:tcPr>
                </a:tc>
                <a:tc>
                  <a:txBody>
                    <a:bodyPr/>
                    <a:lstStyle/>
                    <a:p>
                      <a:pPr algn="r"/>
                      <a:r>
                        <a:rPr lang="en-EC" sz="1800" b="0" i="0" kern="1200" dirty="0">
                          <a:solidFill>
                            <a:schemeClr val="dk1"/>
                          </a:solidFill>
                          <a:effectLst/>
                          <a:latin typeface="+mn-lt"/>
                          <a:ea typeface="+mn-ea"/>
                          <a:cs typeface="+mn-cs"/>
                        </a:rPr>
                        <a:t>0.884001</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tcPr>
                </a:tc>
                <a:extLst>
                  <a:ext uri="{0D108BD9-81ED-4DB2-BD59-A6C34878D82A}">
                    <a16:rowId xmlns:a16="http://schemas.microsoft.com/office/drawing/2014/main" val="715914281"/>
                  </a:ext>
                </a:extLst>
              </a:tr>
              <a:tr h="370840">
                <a:tc>
                  <a:txBody>
                    <a:bodyPr/>
                    <a:lstStyle/>
                    <a:p>
                      <a:r>
                        <a:rPr lang="en-EC" b="1" dirty="0">
                          <a:solidFill>
                            <a:sysClr val="windowText" lastClr="000000"/>
                          </a:solidFill>
                        </a:rPr>
                        <a:t>F1 (Delta 1 hour)</a:t>
                      </a:r>
                    </a:p>
                  </a:txBody>
                  <a:tcPr>
                    <a:lnL w="28575" cap="flat" cmpd="sng" algn="ctr">
                      <a:solidFill>
                        <a:schemeClr val="accent1">
                          <a:lumMod val="60000"/>
                          <a:lumOff val="40000"/>
                        </a:schemeClr>
                      </a:solidFill>
                      <a:prstDash val="solid"/>
                      <a:round/>
                      <a:headEnd type="none" w="med" len="med"/>
                      <a:tailEnd type="none" w="med" len="med"/>
                    </a:lnL>
                    <a:lnB w="28575" cap="flat" cmpd="sng" algn="ctr">
                      <a:solidFill>
                        <a:schemeClr val="accent1">
                          <a:lumMod val="60000"/>
                          <a:lumOff val="40000"/>
                        </a:schemeClr>
                      </a:solidFill>
                      <a:prstDash val="solid"/>
                      <a:round/>
                      <a:headEnd type="none" w="med" len="med"/>
                      <a:tailEnd type="none" w="med" len="med"/>
                    </a:lnB>
                  </a:tcPr>
                </a:tc>
                <a:tc>
                  <a:txBody>
                    <a:bodyPr/>
                    <a:lstStyle/>
                    <a:p>
                      <a:pPr algn="r"/>
                      <a:r>
                        <a:rPr lang="en-EC" dirty="0">
                          <a:solidFill>
                            <a:sysClr val="windowText" lastClr="000000"/>
                          </a:solidFill>
                        </a:rPr>
                        <a:t>0.819623</a:t>
                      </a:r>
                    </a:p>
                  </a:txBody>
                  <a:tcPr anchor="ctr">
                    <a:lnR w="28575" cap="flat" cmpd="sng" algn="ctr">
                      <a:solidFill>
                        <a:schemeClr val="accent1">
                          <a:lumMod val="60000"/>
                          <a:lumOff val="40000"/>
                        </a:schemeClr>
                      </a:solidFill>
                      <a:prstDash val="solid"/>
                      <a:round/>
                      <a:headEnd type="none" w="med" len="med"/>
                      <a:tailEnd type="none" w="med" len="med"/>
                    </a:lnR>
                    <a:lnB w="285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216219723"/>
                  </a:ext>
                </a:extLst>
              </a:tr>
              <a:tr h="370840">
                <a:tc>
                  <a:txBody>
                    <a:bodyPr/>
                    <a:lstStyle/>
                    <a:p>
                      <a:r>
                        <a:rPr lang="en-EC" b="1" dirty="0">
                          <a:solidFill>
                            <a:sysClr val="windowText" lastClr="000000"/>
                          </a:solidFill>
                        </a:rPr>
                        <a:t>F1 SLA D0</a:t>
                      </a:r>
                    </a:p>
                  </a:txBody>
                  <a:tcPr>
                    <a:lnL w="28575" cap="flat" cmpd="sng" algn="ctr">
                      <a:solidFill>
                        <a:schemeClr val="accent1">
                          <a:lumMod val="60000"/>
                          <a:lumOff val="40000"/>
                        </a:schemeClr>
                      </a:solidFill>
                      <a:prstDash val="solid"/>
                      <a:round/>
                      <a:headEnd type="none" w="med" len="med"/>
                      <a:tailEnd type="none" w="med" len="med"/>
                    </a:lnL>
                    <a:lnT w="28575" cap="flat" cmpd="sng" algn="ctr">
                      <a:solidFill>
                        <a:schemeClr val="accent1">
                          <a:lumMod val="60000"/>
                          <a:lumOff val="40000"/>
                        </a:schemeClr>
                      </a:solidFill>
                      <a:prstDash val="solid"/>
                      <a:round/>
                      <a:headEnd type="none" w="med" len="med"/>
                      <a:tailEnd type="none" w="med" len="med"/>
                    </a:lnT>
                  </a:tcPr>
                </a:tc>
                <a:tc>
                  <a:txBody>
                    <a:bodyPr/>
                    <a:lstStyle/>
                    <a:p>
                      <a:pPr algn="r"/>
                      <a:r>
                        <a:rPr lang="en-EC" sz="1800" b="0" i="0" kern="1200" dirty="0">
                          <a:solidFill>
                            <a:schemeClr val="dk1"/>
                          </a:solidFill>
                          <a:effectLst/>
                          <a:latin typeface="+mn-lt"/>
                          <a:ea typeface="+mn-ea"/>
                          <a:cs typeface="+mn-cs"/>
                        </a:rPr>
                        <a:t>0.866670</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T w="28575"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887223801"/>
                  </a:ext>
                </a:extLst>
              </a:tr>
              <a:tr h="370840">
                <a:tc>
                  <a:txBody>
                    <a:bodyPr/>
                    <a:lstStyle/>
                    <a:p>
                      <a:r>
                        <a:rPr lang="en-US" sz="1800" b="1" i="0" kern="1200" dirty="0">
                          <a:solidFill>
                            <a:schemeClr val="dk1"/>
                          </a:solidFill>
                          <a:effectLst/>
                          <a:latin typeface="+mn-lt"/>
                          <a:ea typeface="+mn-ea"/>
                          <a:cs typeface="+mn-cs"/>
                        </a:rPr>
                        <a:t>F1 SLA D1</a:t>
                      </a:r>
                      <a:endParaRPr lang="en-EC" b="1" dirty="0">
                        <a:solidFill>
                          <a:sysClr val="windowText" lastClr="000000"/>
                        </a:solidFill>
                      </a:endParaRPr>
                    </a:p>
                  </a:txBody>
                  <a:tcPr>
                    <a:lnL w="28575" cap="flat" cmpd="sng" algn="ctr">
                      <a:solidFill>
                        <a:schemeClr val="accent1">
                          <a:lumMod val="60000"/>
                          <a:lumOff val="40000"/>
                        </a:schemeClr>
                      </a:solidFill>
                      <a:prstDash val="solid"/>
                      <a:round/>
                      <a:headEnd type="none" w="med" len="med"/>
                      <a:tailEnd type="none" w="med" len="med"/>
                    </a:lnL>
                    <a:lnB w="28575" cap="flat" cmpd="sng" algn="ctr">
                      <a:solidFill>
                        <a:schemeClr val="accent1">
                          <a:lumMod val="60000"/>
                          <a:lumOff val="40000"/>
                        </a:schemeClr>
                      </a:solidFill>
                      <a:prstDash val="solid"/>
                      <a:round/>
                      <a:headEnd type="none" w="med" len="med"/>
                      <a:tailEnd type="none" w="med" len="med"/>
                    </a:lnB>
                  </a:tcPr>
                </a:tc>
                <a:tc>
                  <a:txBody>
                    <a:bodyPr/>
                    <a:lstStyle/>
                    <a:p>
                      <a:pPr algn="r"/>
                      <a:r>
                        <a:rPr lang="en-EC" sz="1800" b="0" i="0" kern="1200" dirty="0">
                          <a:solidFill>
                            <a:schemeClr val="dk1"/>
                          </a:solidFill>
                          <a:effectLst/>
                          <a:latin typeface="+mn-lt"/>
                          <a:ea typeface="+mn-ea"/>
                          <a:cs typeface="+mn-cs"/>
                        </a:rPr>
                        <a:t>0.993673</a:t>
                      </a:r>
                      <a:endParaRPr lang="en-EC" dirty="0">
                        <a:solidFill>
                          <a:sysClr val="windowText" lastClr="000000"/>
                        </a:solidFill>
                      </a:endParaRPr>
                    </a:p>
                  </a:txBody>
                  <a:tcPr anchor="ctr">
                    <a:lnR w="28575" cap="flat" cmpd="sng" algn="ctr">
                      <a:solidFill>
                        <a:schemeClr val="accent1">
                          <a:lumMod val="60000"/>
                          <a:lumOff val="40000"/>
                        </a:schemeClr>
                      </a:solidFill>
                      <a:prstDash val="solid"/>
                      <a:round/>
                      <a:headEnd type="none" w="med" len="med"/>
                      <a:tailEnd type="none" w="med" len="med"/>
                    </a:lnR>
                    <a:lnB w="28575"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3798828169"/>
                  </a:ext>
                </a:extLst>
              </a:tr>
            </a:tbl>
          </a:graphicData>
        </a:graphic>
      </p:graphicFrame>
      <p:pic>
        <p:nvPicPr>
          <p:cNvPr id="6" name="Picture 5">
            <a:extLst>
              <a:ext uri="{FF2B5EF4-FFF2-40B4-BE49-F238E27FC236}">
                <a16:creationId xmlns:a16="http://schemas.microsoft.com/office/drawing/2014/main" id="{CFB6FD0E-6F49-3541-BB0D-6FA1BB8AA730}"/>
              </a:ext>
            </a:extLst>
          </p:cNvPr>
          <p:cNvPicPr>
            <a:picLocks noChangeAspect="1"/>
          </p:cNvPicPr>
          <p:nvPr/>
        </p:nvPicPr>
        <p:blipFill rotWithShape="1">
          <a:blip r:embed="rId2"/>
          <a:srcRect b="1974"/>
          <a:stretch/>
        </p:blipFill>
        <p:spPr>
          <a:xfrm>
            <a:off x="5070242" y="1732915"/>
            <a:ext cx="6784340" cy="3325222"/>
          </a:xfrm>
          <a:prstGeom prst="rect">
            <a:avLst/>
          </a:prstGeom>
        </p:spPr>
      </p:pic>
    </p:spTree>
    <p:extLst>
      <p:ext uri="{BB962C8B-B14F-4D97-AF65-F5344CB8AC3E}">
        <p14:creationId xmlns:p14="http://schemas.microsoft.com/office/powerpoint/2010/main" val="3096614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06ED-3825-454C-9178-E015F1D67489}"/>
              </a:ext>
            </a:extLst>
          </p:cNvPr>
          <p:cNvSpPr>
            <a:spLocks noGrp="1"/>
          </p:cNvSpPr>
          <p:nvPr>
            <p:ph type="title"/>
          </p:nvPr>
        </p:nvSpPr>
        <p:spPr/>
        <p:txBody>
          <a:bodyPr/>
          <a:lstStyle/>
          <a:p>
            <a:r>
              <a:rPr lang="en-EC" dirty="0"/>
              <a:t>Size of deliveries</a:t>
            </a:r>
          </a:p>
        </p:txBody>
      </p:sp>
      <p:pic>
        <p:nvPicPr>
          <p:cNvPr id="5" name="Content Placeholder 4">
            <a:extLst>
              <a:ext uri="{FF2B5EF4-FFF2-40B4-BE49-F238E27FC236}">
                <a16:creationId xmlns:a16="http://schemas.microsoft.com/office/drawing/2014/main" id="{87944A15-0AF0-BE4F-A53F-CE124CE9D8EC}"/>
              </a:ext>
            </a:extLst>
          </p:cNvPr>
          <p:cNvPicPr>
            <a:picLocks noGrp="1" noChangeAspect="1"/>
          </p:cNvPicPr>
          <p:nvPr>
            <p:ph idx="1"/>
          </p:nvPr>
        </p:nvPicPr>
        <p:blipFill rotWithShape="1">
          <a:blip r:embed="rId3"/>
          <a:srcRect b="58539"/>
          <a:stretch/>
        </p:blipFill>
        <p:spPr>
          <a:xfrm>
            <a:off x="1896298" y="1553028"/>
            <a:ext cx="8399404" cy="4506729"/>
          </a:xfrm>
        </p:spPr>
      </p:pic>
    </p:spTree>
    <p:extLst>
      <p:ext uri="{BB962C8B-B14F-4D97-AF65-F5344CB8AC3E}">
        <p14:creationId xmlns:p14="http://schemas.microsoft.com/office/powerpoint/2010/main" val="373151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D05-B6AC-9A4A-B3A2-F2DA7E66C070}"/>
              </a:ext>
            </a:extLst>
          </p:cNvPr>
          <p:cNvSpPr>
            <a:spLocks noGrp="1"/>
          </p:cNvSpPr>
          <p:nvPr>
            <p:ph type="title"/>
          </p:nvPr>
        </p:nvSpPr>
        <p:spPr/>
        <p:txBody>
          <a:bodyPr/>
          <a:lstStyle/>
          <a:p>
            <a:r>
              <a:rPr lang="en-EC" dirty="0"/>
              <a:t>Size of deliveries</a:t>
            </a:r>
          </a:p>
        </p:txBody>
      </p:sp>
      <p:pic>
        <p:nvPicPr>
          <p:cNvPr id="5" name="Picture 4">
            <a:extLst>
              <a:ext uri="{FF2B5EF4-FFF2-40B4-BE49-F238E27FC236}">
                <a16:creationId xmlns:a16="http://schemas.microsoft.com/office/drawing/2014/main" id="{5DD20C6E-15CF-0E46-B716-5259F6FE5F38}"/>
              </a:ext>
            </a:extLst>
          </p:cNvPr>
          <p:cNvPicPr>
            <a:picLocks noChangeAspect="1"/>
          </p:cNvPicPr>
          <p:nvPr/>
        </p:nvPicPr>
        <p:blipFill rotWithShape="1">
          <a:blip r:embed="rId3"/>
          <a:srcRect b="70450"/>
          <a:stretch/>
        </p:blipFill>
        <p:spPr>
          <a:xfrm>
            <a:off x="2789155" y="1270000"/>
            <a:ext cx="6613690" cy="2529114"/>
          </a:xfrm>
          <a:prstGeom prst="rect">
            <a:avLst/>
          </a:prstGeom>
        </p:spPr>
      </p:pic>
      <p:pic>
        <p:nvPicPr>
          <p:cNvPr id="7" name="Picture 6">
            <a:extLst>
              <a:ext uri="{FF2B5EF4-FFF2-40B4-BE49-F238E27FC236}">
                <a16:creationId xmlns:a16="http://schemas.microsoft.com/office/drawing/2014/main" id="{EC720743-ADD9-7D43-91B5-0D7F4E5638A2}"/>
              </a:ext>
            </a:extLst>
          </p:cNvPr>
          <p:cNvPicPr>
            <a:picLocks noChangeAspect="1"/>
          </p:cNvPicPr>
          <p:nvPr/>
        </p:nvPicPr>
        <p:blipFill rotWithShape="1">
          <a:blip r:embed="rId4"/>
          <a:srcRect b="72433"/>
          <a:stretch/>
        </p:blipFill>
        <p:spPr>
          <a:xfrm>
            <a:off x="2789155" y="3987296"/>
            <a:ext cx="6613690" cy="2359479"/>
          </a:xfrm>
          <a:prstGeom prst="rect">
            <a:avLst/>
          </a:prstGeom>
        </p:spPr>
      </p:pic>
    </p:spTree>
    <p:extLst>
      <p:ext uri="{BB962C8B-B14F-4D97-AF65-F5344CB8AC3E}">
        <p14:creationId xmlns:p14="http://schemas.microsoft.com/office/powerpoint/2010/main" val="28149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n-EC" dirty="0"/>
              <a:t>Delivery type</a:t>
            </a:r>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b="60180"/>
          <a:stretch/>
        </p:blipFill>
        <p:spPr>
          <a:xfrm>
            <a:off x="2082368" y="1651000"/>
            <a:ext cx="8027263" cy="4136571"/>
          </a:xfrm>
          <a:prstGeom prst="rect">
            <a:avLst/>
          </a:prstGeom>
        </p:spPr>
      </p:pic>
    </p:spTree>
    <p:extLst>
      <p:ext uri="{BB962C8B-B14F-4D97-AF65-F5344CB8AC3E}">
        <p14:creationId xmlns:p14="http://schemas.microsoft.com/office/powerpoint/2010/main" val="112998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a:t>Task around (Neighboring deliveries)</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372" r="-151"/>
          <a:stretch/>
        </p:blipFill>
        <p:spPr>
          <a:xfrm>
            <a:off x="1224643" y="2439082"/>
            <a:ext cx="9366738" cy="3620632"/>
          </a:xfrm>
          <a:prstGeom prst="rect">
            <a:avLst/>
          </a:prstGeom>
        </p:spPr>
      </p:pic>
      <p:sp>
        <p:nvSpPr>
          <p:cNvPr id="3" name="Rectangle 2">
            <a:extLst>
              <a:ext uri="{FF2B5EF4-FFF2-40B4-BE49-F238E27FC236}">
                <a16:creationId xmlns:a16="http://schemas.microsoft.com/office/drawing/2014/main" id="{5D2A81EB-9A60-1B46-893C-41358C87158E}"/>
              </a:ext>
            </a:extLst>
          </p:cNvPr>
          <p:cNvSpPr/>
          <p:nvPr/>
        </p:nvSpPr>
        <p:spPr>
          <a:xfrm>
            <a:off x="838200" y="1171193"/>
            <a:ext cx="10139624" cy="646331"/>
          </a:xfrm>
          <a:prstGeom prst="rect">
            <a:avLst/>
          </a:prstGeom>
        </p:spPr>
        <p:txBody>
          <a:bodyPr wrap="square">
            <a:spAutoFit/>
          </a:bodyPr>
          <a:lstStyle/>
          <a:p>
            <a:r>
              <a:rPr lang="en-US" dirty="0">
                <a:solidFill>
                  <a:schemeClr val="tx1">
                    <a:lumMod val="75000"/>
                    <a:lumOff val="25000"/>
                  </a:schemeClr>
                </a:solidFill>
              </a:rPr>
              <a:t>We define neighboring deliveries as all those deliveries that are less than or equal to X Km away from the same and their delivery date is within T hours of the same.</a:t>
            </a:r>
            <a:endParaRPr lang="en-EC" dirty="0"/>
          </a:p>
        </p:txBody>
      </p:sp>
    </p:spTree>
    <p:extLst>
      <p:ext uri="{BB962C8B-B14F-4D97-AF65-F5344CB8AC3E}">
        <p14:creationId xmlns:p14="http://schemas.microsoft.com/office/powerpoint/2010/main" val="127443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C1B0-B6D2-ED48-B5B3-2839EFAE1966}"/>
              </a:ext>
            </a:extLst>
          </p:cNvPr>
          <p:cNvSpPr>
            <a:spLocks noGrp="1"/>
          </p:cNvSpPr>
          <p:nvPr>
            <p:ph type="title"/>
          </p:nvPr>
        </p:nvSpPr>
        <p:spPr/>
        <p:txBody>
          <a:bodyPr/>
          <a:lstStyle/>
          <a:p>
            <a:r>
              <a:rPr lang="es-EC" dirty="0" err="1"/>
              <a:t>Cost</a:t>
            </a:r>
            <a:endParaRPr lang="en-EC" dirty="0"/>
          </a:p>
        </p:txBody>
      </p:sp>
      <p:pic>
        <p:nvPicPr>
          <p:cNvPr id="5" name="Picture 4">
            <a:extLst>
              <a:ext uri="{FF2B5EF4-FFF2-40B4-BE49-F238E27FC236}">
                <a16:creationId xmlns:a16="http://schemas.microsoft.com/office/drawing/2014/main" id="{A828F75A-BD38-4945-B37A-1F01101B7348}"/>
              </a:ext>
            </a:extLst>
          </p:cNvPr>
          <p:cNvPicPr>
            <a:picLocks noChangeAspect="1"/>
          </p:cNvPicPr>
          <p:nvPr/>
        </p:nvPicPr>
        <p:blipFill rotWithShape="1">
          <a:blip r:embed="rId2"/>
          <a:srcRect l="-592" r="-1803"/>
          <a:stretch/>
        </p:blipFill>
        <p:spPr>
          <a:xfrm>
            <a:off x="228600" y="1651000"/>
            <a:ext cx="11875168" cy="4136571"/>
          </a:xfrm>
          <a:prstGeom prst="rect">
            <a:avLst/>
          </a:prstGeom>
        </p:spPr>
      </p:pic>
    </p:spTree>
    <p:extLst>
      <p:ext uri="{BB962C8B-B14F-4D97-AF65-F5344CB8AC3E}">
        <p14:creationId xmlns:p14="http://schemas.microsoft.com/office/powerpoint/2010/main" val="267704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8234-676A-484C-BAD0-5EACB64F6841}"/>
              </a:ext>
            </a:extLst>
          </p:cNvPr>
          <p:cNvSpPr>
            <a:spLocks noGrp="1"/>
          </p:cNvSpPr>
          <p:nvPr>
            <p:ph type="title"/>
          </p:nvPr>
        </p:nvSpPr>
        <p:spPr/>
        <p:txBody>
          <a:bodyPr/>
          <a:lstStyle/>
          <a:p>
            <a:r>
              <a:rPr lang="en-US" dirty="0"/>
              <a:t>D</a:t>
            </a:r>
            <a:r>
              <a:rPr lang="en-EC" dirty="0"/>
              <a:t>elivery type</a:t>
            </a:r>
          </a:p>
        </p:txBody>
      </p:sp>
      <p:pic>
        <p:nvPicPr>
          <p:cNvPr id="15" name="Picture 14">
            <a:extLst>
              <a:ext uri="{FF2B5EF4-FFF2-40B4-BE49-F238E27FC236}">
                <a16:creationId xmlns:a16="http://schemas.microsoft.com/office/drawing/2014/main" id="{D317BC9A-6F75-A94C-8BFC-5F2C689349C3}"/>
              </a:ext>
            </a:extLst>
          </p:cNvPr>
          <p:cNvPicPr>
            <a:picLocks noChangeAspect="1"/>
          </p:cNvPicPr>
          <p:nvPr/>
        </p:nvPicPr>
        <p:blipFill>
          <a:blip r:embed="rId3"/>
          <a:stretch>
            <a:fillRect/>
          </a:stretch>
        </p:blipFill>
        <p:spPr>
          <a:xfrm>
            <a:off x="565858" y="1270000"/>
            <a:ext cx="11060283" cy="4414058"/>
          </a:xfrm>
          <a:prstGeom prst="rect">
            <a:avLst/>
          </a:prstGeom>
        </p:spPr>
      </p:pic>
    </p:spTree>
    <p:extLst>
      <p:ext uri="{BB962C8B-B14F-4D97-AF65-F5344CB8AC3E}">
        <p14:creationId xmlns:p14="http://schemas.microsoft.com/office/powerpoint/2010/main" val="927520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1266</Words>
  <Application>Microsoft Macintosh PowerPoint</Application>
  <PresentationFormat>Widescreen</PresentationFormat>
  <Paragraphs>152</Paragraphs>
  <Slides>34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ICD PROJECT</vt:lpstr>
      <vt:lpstr>Main dataset descripcion</vt:lpstr>
      <vt:lpstr>Traffict dataset descripcion</vt:lpstr>
      <vt:lpstr>Size of deliveries</vt:lpstr>
      <vt:lpstr>Size of deliveries</vt:lpstr>
      <vt:lpstr>Delivery type</vt:lpstr>
      <vt:lpstr>Task around (Neighboring deliveries)</vt:lpstr>
      <vt:lpstr>Cost</vt:lpstr>
      <vt:lpstr>Delivery type</vt:lpstr>
      <vt:lpstr>Correltion Distance vs Cost</vt:lpstr>
      <vt:lpstr>Delay</vt:lpstr>
      <vt:lpstr>Delay</vt:lpstr>
      <vt:lpstr>Is the total weight of packages a factor affecting the timeliness of deliveries?</vt:lpstr>
      <vt:lpstr>Are tasks with fewer neighboring deliveries* taking longer to reach their delivery point?</vt:lpstr>
      <vt:lpstr>Responding to the question about neighboring deliveries</vt:lpstr>
      <vt:lpstr>Is there a correlation between the number of neighbors and delivery delays?</vt:lpstr>
      <vt:lpstr>Is there a correlation between the number of neighbors and delivery delays?</vt:lpstr>
      <vt:lpstr>Day week distribution</vt:lpstr>
      <vt:lpstr>PowerPoint Presentation</vt:lpstr>
      <vt:lpstr>Correlation between delay and distance</vt:lpstr>
      <vt:lpstr>Correlation between delay and distance</vt:lpstr>
      <vt:lpstr>Cost vs date</vt:lpstr>
      <vt:lpstr>Delivery type amount vs date</vt:lpstr>
      <vt:lpstr>Clustering (features analysis)</vt:lpstr>
      <vt:lpstr>Clustering (features analysis)</vt:lpstr>
      <vt:lpstr>Clustering without standardization</vt:lpstr>
      <vt:lpstr>Clustering without standardization</vt:lpstr>
      <vt:lpstr>Clustering with standardization</vt:lpstr>
      <vt:lpstr>Clustering with standardization</vt:lpstr>
      <vt:lpstr>Social network analysis</vt:lpstr>
      <vt:lpstr>Important comunas: criteria A</vt:lpstr>
      <vt:lpstr>Important comunas: criteria B</vt:lpstr>
      <vt:lpstr>Model Predicition </vt:lpstr>
      <vt:lpstr>Model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Franklin Enmanuel Magallanes Pinargote</dc:creator>
  <cp:lastModifiedBy>Franklin Enmanuel Magallanes Pinargote</cp:lastModifiedBy>
  <cp:revision>23</cp:revision>
  <dcterms:created xsi:type="dcterms:W3CDTF">2021-07-26T15:21:58Z</dcterms:created>
  <dcterms:modified xsi:type="dcterms:W3CDTF">2021-08-26T02:36:44Z</dcterms:modified>
</cp:coreProperties>
</file>